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12.jpg" ContentType="image/jpg"/>
  <Override PartName="/ppt/media/image13.jpg" ContentType="image/jpg"/>
  <Override PartName="/ppt/notesSlides/notesSlide2.xml" ContentType="application/vnd.openxmlformats-officedocument.presentationml.notesSlide+xml"/>
  <Override PartName="/ppt/media/image33.jpg" ContentType="image/jpg"/>
  <Override PartName="/ppt/media/image35.jpg" ContentType="image/jpg"/>
  <Override PartName="/ppt/media/image36.jpg" ContentType="image/jpg"/>
  <Override PartName="/ppt/media/image38.jpg" ContentType="image/jpg"/>
  <Override PartName="/ppt/media/image39.jpg" ContentType="image/jpg"/>
  <Override PartName="/ppt/media/image40.jpg" ContentType="image/jp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52"/>
  </p:notesMasterIdLst>
  <p:handoutMasterIdLst>
    <p:handoutMasterId r:id="rId53"/>
  </p:handoutMasterIdLst>
  <p:sldIdLst>
    <p:sldId id="257" r:id="rId5"/>
    <p:sldId id="262" r:id="rId6"/>
    <p:sldId id="259" r:id="rId7"/>
    <p:sldId id="260" r:id="rId8"/>
    <p:sldId id="261" r:id="rId9"/>
    <p:sldId id="263" r:id="rId10"/>
    <p:sldId id="264" r:id="rId11"/>
    <p:sldId id="265" r:id="rId12"/>
    <p:sldId id="266" r:id="rId13"/>
    <p:sldId id="267" r:id="rId14"/>
    <p:sldId id="268" r:id="rId15"/>
    <p:sldId id="269" r:id="rId16"/>
    <p:sldId id="270" r:id="rId17"/>
    <p:sldId id="271" r:id="rId18"/>
    <p:sldId id="272" r:id="rId19"/>
    <p:sldId id="285" r:id="rId20"/>
    <p:sldId id="317" r:id="rId21"/>
    <p:sldId id="286" r:id="rId22"/>
    <p:sldId id="287" r:id="rId23"/>
    <p:sldId id="289" r:id="rId24"/>
    <p:sldId id="290" r:id="rId25"/>
    <p:sldId id="291" r:id="rId26"/>
    <p:sldId id="307" r:id="rId27"/>
    <p:sldId id="293" r:id="rId28"/>
    <p:sldId id="294" r:id="rId29"/>
    <p:sldId id="295" r:id="rId30"/>
    <p:sldId id="296" r:id="rId31"/>
    <p:sldId id="297" r:id="rId32"/>
    <p:sldId id="299" r:id="rId33"/>
    <p:sldId id="300" r:id="rId34"/>
    <p:sldId id="302" r:id="rId35"/>
    <p:sldId id="303" r:id="rId36"/>
    <p:sldId id="308" r:id="rId37"/>
    <p:sldId id="320" r:id="rId38"/>
    <p:sldId id="304" r:id="rId39"/>
    <p:sldId id="305" r:id="rId40"/>
    <p:sldId id="318" r:id="rId41"/>
    <p:sldId id="306" r:id="rId42"/>
    <p:sldId id="309" r:id="rId43"/>
    <p:sldId id="310" r:id="rId44"/>
    <p:sldId id="311" r:id="rId45"/>
    <p:sldId id="313" r:id="rId46"/>
    <p:sldId id="312" r:id="rId47"/>
    <p:sldId id="314" r:id="rId48"/>
    <p:sldId id="319" r:id="rId49"/>
    <p:sldId id="315" r:id="rId50"/>
    <p:sldId id="31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notesViewPr>
    <p:cSldViewPr snapToGrid="0">
      <p:cViewPr varScale="1">
        <p:scale>
          <a:sx n="83" d="100"/>
          <a:sy n="83" d="100"/>
        </p:scale>
        <p:origin x="240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4560B6B-963E-45AD-B18D-9DA3469D83C9}" type="datetimeFigureOut">
              <a:rPr lang="en-US" smtClean="0"/>
              <a:t>8/21/2023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B61BEE-A6B4-49DE-8859-2A55F155C514}" type="slidenum">
              <a:rPr lang="en-US" smtClean="0"/>
              <a:t>‹#›</a:t>
            </a:fld>
            <a:endParaRPr lang="en-US"/>
          </a:p>
        </p:txBody>
      </p:sp>
    </p:spTree>
    <p:extLst>
      <p:ext uri="{BB962C8B-B14F-4D97-AF65-F5344CB8AC3E}">
        <p14:creationId xmlns:p14="http://schemas.microsoft.com/office/powerpoint/2010/main" val="37849308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8D2A0D-6B45-4215-8A49-D14849101A69}" type="datetimeFigureOut">
              <a:rPr lang="en-US" smtClean="0"/>
              <a:t>8/21/2023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E6A182-AF03-4CC8-94DC-C0726DF52A64}" type="slidenum">
              <a:rPr lang="en-US" smtClean="0"/>
              <a:t>‹#›</a:t>
            </a:fld>
            <a:endParaRPr lang="en-US"/>
          </a:p>
        </p:txBody>
      </p:sp>
    </p:spTree>
    <p:extLst>
      <p:ext uri="{BB962C8B-B14F-4D97-AF65-F5344CB8AC3E}">
        <p14:creationId xmlns:p14="http://schemas.microsoft.com/office/powerpoint/2010/main" val="3303640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E6A182-AF03-4CC8-94DC-C0726DF52A64}" type="slidenum">
              <a:rPr lang="en-US" smtClean="0"/>
              <a:t>1</a:t>
            </a:fld>
            <a:endParaRPr lang="en-US"/>
          </a:p>
        </p:txBody>
      </p:sp>
    </p:spTree>
    <p:extLst>
      <p:ext uri="{BB962C8B-B14F-4D97-AF65-F5344CB8AC3E}">
        <p14:creationId xmlns:p14="http://schemas.microsoft.com/office/powerpoint/2010/main" val="133775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326624AD-33E7-3093-F755-C4371D75D0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55F94AC7-715C-D2C0-F604-090A69DF2E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628" name="Slide Number Placeholder 3">
            <a:extLst>
              <a:ext uri="{FF2B5EF4-FFF2-40B4-BE49-F238E27FC236}">
                <a16:creationId xmlns:a16="http://schemas.microsoft.com/office/drawing/2014/main" id="{4949F255-B069-6112-B8CD-BD4FECF2C2F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7803BE25-AA02-4A9F-A2A0-9053581298D5}" type="slidenum">
              <a:rPr lang="en-US" altLang="en-US" sz="1200"/>
              <a:pPr eaLnBrk="1" hangingPunct="1"/>
              <a:t>16</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p>
            <a:fld id="{8AE1E626-6EB7-4D9A-AD4A-B54D1684CAD1}" type="datetime1">
              <a:rPr lang="en-US" smtClean="0"/>
              <a:t>8/21/2023</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401CF334-2D5C-4859-84A6-CA7E6E43FAEB}" type="slidenum">
              <a:rPr lang="en-US" smtClean="0"/>
              <a:t>‹#›</a:t>
            </a:fld>
            <a:endParaRPr lang="en-US"/>
          </a:p>
        </p:txBody>
      </p:sp>
      <p:sp>
        <p:nvSpPr>
          <p:cNvPr id="9" name="Subtitle 8"/>
          <p:cNvSpPr>
            <a:spLocks noGrp="1"/>
          </p:cNvSpPr>
          <p:nvPr>
            <p:ph type="subTitle" idx="1"/>
          </p:nvPr>
        </p:nvSpPr>
        <p:spPr>
          <a:xfrm>
            <a:off x="562707" y="2320335"/>
            <a:ext cx="8534400" cy="1752600"/>
          </a:xfrm>
        </p:spPr>
        <p:txBody>
          <a:bodyPr/>
          <a:lstStyle>
            <a:lvl1pPr marL="0" indent="0" algn="l">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8" name="Title 7"/>
          <p:cNvSpPr>
            <a:spLocks noGrp="1"/>
          </p:cNvSpPr>
          <p:nvPr>
            <p:ph type="ctrTitle"/>
          </p:nvPr>
        </p:nvSpPr>
        <p:spPr>
          <a:xfrm>
            <a:off x="562707" y="288339"/>
            <a:ext cx="109728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lgn="l">
              <a:defRPr sz="4800" b="1" cap="all" baseline="0">
                <a:ln w="6350">
                  <a:noFill/>
                </a:ln>
                <a:solidFill>
                  <a:schemeClr val="accent2"/>
                </a:solidFill>
                <a:effectLst>
                  <a:outerShdw blurRad="127000" dist="200000" dir="2700000" algn="tl" rotWithShape="0">
                    <a:srgbClr val="000000">
                      <a:alpha val="30000"/>
                    </a:srgbClr>
                  </a:outerShdw>
                </a:effectLst>
              </a:defRPr>
            </a:lvl1pPr>
          </a:lstStyle>
          <a:p>
            <a:r>
              <a:rPr kumimoji="0" lang="en-US"/>
              <a:t>Click to edit Master title style</a:t>
            </a:r>
            <a:endParaRPr kumimoji="0" lang="en-US" dirty="0"/>
          </a:p>
        </p:txBody>
      </p:sp>
    </p:spTree>
    <p:extLst>
      <p:ext uri="{BB962C8B-B14F-4D97-AF65-F5344CB8AC3E}">
        <p14:creationId xmlns:p14="http://schemas.microsoft.com/office/powerpoint/2010/main" val="2386028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9932EDF-E99E-4C68-AFCB-7A835B309D6D}" type="datetime1">
              <a:rPr lang="en-US" smtClean="0"/>
              <a:t>8/21/2023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endParaRPr kumimoji="0" lang="en-US" dirty="0"/>
          </a:p>
        </p:txBody>
      </p:sp>
    </p:spTree>
    <p:extLst>
      <p:ext uri="{BB962C8B-B14F-4D97-AF65-F5344CB8AC3E}">
        <p14:creationId xmlns:p14="http://schemas.microsoft.com/office/powerpoint/2010/main" val="2203361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F82D85F-A551-4C69-800A-8CFFA2306A88}" type="datetime1">
              <a:rPr lang="en-US" smtClean="0"/>
              <a:t>8/21/2023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Vertical Title 1"/>
          <p:cNvSpPr>
            <a:spLocks noGrp="1"/>
          </p:cNvSpPr>
          <p:nvPr>
            <p:ph type="title" orient="vert"/>
          </p:nvPr>
        </p:nvSpPr>
        <p:spPr>
          <a:xfrm>
            <a:off x="8839200" y="274639"/>
            <a:ext cx="2743200" cy="5851525"/>
          </a:xfrm>
        </p:spPr>
        <p:txBody>
          <a:bodyPr vert="eaVert"/>
          <a:lstStyle/>
          <a:p>
            <a:r>
              <a:rPr kumimoji="0" lang="en-US"/>
              <a:t>Click to edit Master title style</a:t>
            </a:r>
          </a:p>
        </p:txBody>
      </p:sp>
    </p:spTree>
    <p:extLst>
      <p:ext uri="{BB962C8B-B14F-4D97-AF65-F5344CB8AC3E}">
        <p14:creationId xmlns:p14="http://schemas.microsoft.com/office/powerpoint/2010/main" val="643518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BD24A36-10EA-4DE5-9251-C62AA44714D2}" type="datetime1">
              <a:rPr lang="en-US" smtClean="0"/>
              <a:t>8/21/2023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920158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5E95A85-13CC-45EA-B1A6-5B8E77AB646B}" type="datetime1">
              <a:rPr lang="en-US" smtClean="0"/>
              <a:t>8/21/2023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66400" y="6416676"/>
            <a:ext cx="1016000" cy="365125"/>
          </a:xfrm>
        </p:spPr>
        <p:txBody>
          <a:bodyPr/>
          <a:lstStyle/>
          <a:p>
            <a:fld id="{401CF334-2D5C-4859-84A6-CA7E6E43FAEB}" type="slidenum">
              <a:rPr lang="en-US" smtClean="0"/>
              <a:t>‹#›</a:t>
            </a:fld>
            <a:endParaRPr lang="en-US"/>
          </a:p>
        </p:txBody>
      </p:sp>
      <p:sp>
        <p:nvSpPr>
          <p:cNvPr id="8" name="Subtitle 8"/>
          <p:cNvSpPr>
            <a:spLocks noGrp="1"/>
          </p:cNvSpPr>
          <p:nvPr>
            <p:ph type="subTitle" idx="1"/>
          </p:nvPr>
        </p:nvSpPr>
        <p:spPr>
          <a:xfrm>
            <a:off x="562707" y="2320335"/>
            <a:ext cx="8534400" cy="1752600"/>
          </a:xfrm>
        </p:spPr>
        <p:txBody>
          <a:bodyPr/>
          <a:lstStyle>
            <a:lvl1pPr marL="0" indent="0" algn="l">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7" name="Title 7"/>
          <p:cNvSpPr>
            <a:spLocks noGrp="1"/>
          </p:cNvSpPr>
          <p:nvPr>
            <p:ph type="ctrTitle"/>
          </p:nvPr>
        </p:nvSpPr>
        <p:spPr>
          <a:xfrm>
            <a:off x="562707" y="288339"/>
            <a:ext cx="109728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lgn="l">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endParaRPr kumimoji="0" lang="en-US" dirty="0"/>
          </a:p>
        </p:txBody>
      </p:sp>
    </p:spTree>
    <p:extLst>
      <p:ext uri="{BB962C8B-B14F-4D97-AF65-F5344CB8AC3E}">
        <p14:creationId xmlns:p14="http://schemas.microsoft.com/office/powerpoint/2010/main" val="422633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4B71815-F531-4787-BA2A-626422C133AD}" type="datetime1">
              <a:rPr lang="en-US" smtClean="0"/>
              <a:t>8/21/2023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
        <p:nvSpPr>
          <p:cNvPr id="4" name="Content Placeholder 3"/>
          <p:cNvSpPr>
            <a:spLocks noGrp="1"/>
          </p:cNvSpPr>
          <p:nvPr>
            <p:ph sz="half" idx="2"/>
          </p:nvPr>
        </p:nvSpPr>
        <p:spPr>
          <a:xfrm>
            <a:off x="6197600" y="1600201"/>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Content Placeholder 2"/>
          <p:cNvSpPr>
            <a:spLocks noGrp="1"/>
          </p:cNvSpPr>
          <p:nvPr>
            <p:ph sz="half" idx="1"/>
          </p:nvPr>
        </p:nvSpPr>
        <p:spPr>
          <a:xfrm>
            <a:off x="609600" y="1600201"/>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3318383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56C4885B-3C5C-43BB-9862-47948E5DF551}" type="datetime1">
              <a:rPr lang="en-US" smtClean="0"/>
              <a:t>8/21/2023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1CF334-2D5C-4859-84A6-CA7E6E43FAEB}" type="slidenum">
              <a:rPr lang="en-US" smtClean="0"/>
              <a:t>‹#›</a:t>
            </a:fld>
            <a:endParaRPr lang="en-US"/>
          </a:p>
        </p:txBody>
      </p:sp>
      <p:sp>
        <p:nvSpPr>
          <p:cNvPr id="6" name="Content Placeholder 5"/>
          <p:cNvSpPr>
            <a:spLocks noGrp="1"/>
          </p:cNvSpPr>
          <p:nvPr>
            <p:ph sz="quarter" idx="4"/>
          </p:nvPr>
        </p:nvSpPr>
        <p:spPr>
          <a:xfrm>
            <a:off x="6193368" y="2362201"/>
            <a:ext cx="5389033"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6193368" y="1535113"/>
            <a:ext cx="5389033"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609600" y="2362201"/>
            <a:ext cx="5386917"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1"/>
          </p:nvPr>
        </p:nvSpPr>
        <p:spPr>
          <a:xfrm>
            <a:off x="609600" y="1535113"/>
            <a:ext cx="5386917"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2" name="Title 1"/>
          <p:cNvSpPr>
            <a:spLocks noGrp="1"/>
          </p:cNvSpPr>
          <p:nvPr>
            <p:ph type="title"/>
          </p:nvPr>
        </p:nvSpPr>
        <p:spPr>
          <a:xfrm>
            <a:off x="609600" y="273050"/>
            <a:ext cx="10972800" cy="1143000"/>
          </a:xfrm>
        </p:spPr>
        <p:txBody>
          <a:bodyPr anchor="ctr"/>
          <a:lstStyle>
            <a:lvl1pPr>
              <a:defRPr/>
            </a:lvl1pPr>
          </a:lstStyle>
          <a:p>
            <a:r>
              <a:rPr kumimoji="0" lang="en-US"/>
              <a:t>Click to edit Master title style</a:t>
            </a:r>
          </a:p>
        </p:txBody>
      </p:sp>
    </p:spTree>
    <p:extLst>
      <p:ext uri="{BB962C8B-B14F-4D97-AF65-F5344CB8AC3E}">
        <p14:creationId xmlns:p14="http://schemas.microsoft.com/office/powerpoint/2010/main" val="2741844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703B6AF-AB61-4D8E-B7B7-705C5ACEBBCC}" type="datetime1">
              <a:rPr lang="en-US" smtClean="0"/>
              <a:t>8/21/2023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1CF334-2D5C-4859-84A6-CA7E6E43FAEB}" type="slidenum">
              <a:rPr lang="en-US" smtClean="0"/>
              <a:t>‹#›</a:t>
            </a:fld>
            <a:endParaRPr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1793208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B3EC9A-B094-4092-8061-75D86CB34931}" type="datetime1">
              <a:rPr lang="en-US" smtClean="0"/>
              <a:t>8/21/2023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4077768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4E1AEED-2323-4359-853E-316DF6600362}" type="datetime1">
              <a:rPr lang="en-US" smtClean="0"/>
              <a:t>8/21/2023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
        <p:nvSpPr>
          <p:cNvPr id="4" name="Content Placeholder 3"/>
          <p:cNvSpPr>
            <a:spLocks noGrp="1"/>
          </p:cNvSpPr>
          <p:nvPr>
            <p:ph sz="half" idx="1"/>
          </p:nvPr>
        </p:nvSpPr>
        <p:spPr>
          <a:xfrm>
            <a:off x="4766733" y="273051"/>
            <a:ext cx="6815667"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609601" y="1524001"/>
            <a:ext cx="4011084"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2" name="Title 1"/>
          <p:cNvSpPr>
            <a:spLocks noGrp="1"/>
          </p:cNvSpPr>
          <p:nvPr>
            <p:ph type="title"/>
          </p:nvPr>
        </p:nvSpPr>
        <p:spPr>
          <a:xfrm>
            <a:off x="609601" y="273050"/>
            <a:ext cx="4011084" cy="1162050"/>
          </a:xfrm>
        </p:spPr>
        <p:txBody>
          <a:bodyPr vert="horz" anchor="b">
            <a:normAutofit/>
            <a:sp3d prstMaterial="softEdge"/>
          </a:bodyPr>
          <a:lstStyle>
            <a:lvl1pPr algn="l">
              <a:buNone/>
              <a:defRPr sz="2200" b="1">
                <a:ln w="6350">
                  <a:noFill/>
                </a:ln>
                <a:solidFill>
                  <a:schemeClr val="accent2"/>
                </a:solidFill>
                <a:effectLst>
                  <a:outerShdw blurRad="38100" dist="38100" dir="2700000" algn="tl">
                    <a:srgbClr val="000000">
                      <a:alpha val="43137"/>
                    </a:srgbClr>
                  </a:outerShdw>
                </a:effectLst>
              </a:defRPr>
            </a:lvl1pPr>
          </a:lstStyle>
          <a:p>
            <a:r>
              <a:rPr kumimoji="0" lang="en-US"/>
              <a:t>Click to edit Master title style</a:t>
            </a:r>
            <a:endParaRPr kumimoji="0" lang="en-US" dirty="0"/>
          </a:p>
        </p:txBody>
      </p:sp>
    </p:spTree>
    <p:extLst>
      <p:ext uri="{BB962C8B-B14F-4D97-AF65-F5344CB8AC3E}">
        <p14:creationId xmlns:p14="http://schemas.microsoft.com/office/powerpoint/2010/main" val="777504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33AC2DF-F1FD-4724-A563-92BADFC82ECC}" type="datetime1">
              <a:rPr lang="en-US" smtClean="0"/>
              <a:t>8/21/2023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
        <p:nvSpPr>
          <p:cNvPr id="3" name="Picture Placeholder 2"/>
          <p:cNvSpPr>
            <a:spLocks noGrp="1"/>
          </p:cNvSpPr>
          <p:nvPr>
            <p:ph type="pic" idx="1"/>
          </p:nvPr>
        </p:nvSpPr>
        <p:spPr>
          <a:xfrm>
            <a:off x="2438400" y="1831975"/>
            <a:ext cx="7315200" cy="3962400"/>
          </a:xfrm>
          <a:solidFill>
            <a:schemeClr val="bg2">
              <a:lumMod val="20000"/>
              <a:lumOff val="80000"/>
            </a:schemeClr>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marL="0" indent="0" algn="l" rtl="0" eaLnBrk="1" latinLnBrk="0" hangingPunct="1">
              <a:buNone/>
              <a:defRPr sz="3200"/>
            </a:lvl1pPr>
          </a:lstStyle>
          <a:p>
            <a:pPr marL="0" algn="l" rtl="0" eaLnBrk="1" latinLnBrk="0" hangingPunct="1"/>
            <a:r>
              <a:rPr kumimoji="0" lang="en-US">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2438400" y="1166787"/>
            <a:ext cx="73152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2" name="Title 1"/>
          <p:cNvSpPr>
            <a:spLocks noGrp="1"/>
          </p:cNvSpPr>
          <p:nvPr>
            <p:ph type="title"/>
          </p:nvPr>
        </p:nvSpPr>
        <p:spPr>
          <a:xfrm>
            <a:off x="2438400" y="609600"/>
            <a:ext cx="7315200" cy="522288"/>
          </a:xfrm>
        </p:spPr>
        <p:txBody>
          <a:bodyPr lIns="45720" rIns="45720" bIns="0" anchor="b">
            <a:sp3d prstMaterial="softEdge"/>
          </a:bodyPr>
          <a:lstStyle>
            <a:lvl1pPr algn="ctr">
              <a:buNone/>
              <a:defRPr sz="2000" b="1"/>
            </a:lvl1pPr>
          </a:lstStyle>
          <a:p>
            <a:r>
              <a:rPr kumimoji="0" lang="en-US"/>
              <a:t>Click to edit Master title style</a:t>
            </a:r>
            <a:endParaRPr kumimoji="0" lang="en-US" dirty="0"/>
          </a:p>
        </p:txBody>
      </p:sp>
    </p:spTree>
    <p:extLst>
      <p:ext uri="{BB962C8B-B14F-4D97-AF65-F5344CB8AC3E}">
        <p14:creationId xmlns:p14="http://schemas.microsoft.com/office/powerpoint/2010/main" val="314466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3">
        <a:schemeClr val="bg2"/>
      </p:bgRef>
    </p:bg>
    <p:spTree>
      <p:nvGrpSpPr>
        <p:cNvPr id="1" name=""/>
        <p:cNvGrpSpPr/>
        <p:nvPr/>
      </p:nvGrpSpPr>
      <p:grpSpPr>
        <a:xfrm>
          <a:off x="0" y="0"/>
          <a:ext cx="0" cy="0"/>
          <a:chOff x="0" y="0"/>
          <a:chExt cx="0" cy="0"/>
        </a:xfrm>
      </p:grpSpPr>
      <p:sp>
        <p:nvSpPr>
          <p:cNvPr id="14" name="Date Placeholder 13"/>
          <p:cNvSpPr>
            <a:spLocks noGrp="1"/>
          </p:cNvSpPr>
          <p:nvPr>
            <p:ph type="dt" sz="half" idx="2"/>
          </p:nvPr>
        </p:nvSpPr>
        <p:spPr>
          <a:xfrm>
            <a:off x="609600" y="6416676"/>
            <a:ext cx="28448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D20E2CF-D74B-4B51-899A-DCEA821C90C7}" type="datetime1">
              <a:rPr lang="en-US" smtClean="0"/>
              <a:t>8/21/2023</a:t>
            </a:fld>
            <a:endParaRPr lang="en-US"/>
          </a:p>
        </p:txBody>
      </p:sp>
      <p:sp>
        <p:nvSpPr>
          <p:cNvPr id="3" name="Footer Placeholder 2"/>
          <p:cNvSpPr>
            <a:spLocks noGrp="1"/>
          </p:cNvSpPr>
          <p:nvPr>
            <p:ph type="ftr" sz="quarter" idx="3"/>
          </p:nvPr>
        </p:nvSpPr>
        <p:spPr>
          <a:xfrm>
            <a:off x="4165600" y="6416676"/>
            <a:ext cx="38608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01CF334-2D5C-4859-84A6-CA7E6E43FAEB}" type="slidenum">
              <a:rPr lang="en-US" smtClean="0"/>
              <a:t>‹#›</a:t>
            </a:fld>
            <a:endParaRPr lang="en-US"/>
          </a:p>
        </p:txBody>
      </p:sp>
      <p:grpSp>
        <p:nvGrpSpPr>
          <p:cNvPr id="24" name="Group 18"/>
          <p:cNvGrpSpPr>
            <a:grpSpLocks/>
          </p:cNvGrpSpPr>
          <p:nvPr/>
        </p:nvGrpSpPr>
        <p:grpSpPr bwMode="auto">
          <a:xfrm>
            <a:off x="4263969" y="1960564"/>
            <a:ext cx="3762431" cy="4821237"/>
            <a:chOff x="1365" y="355"/>
            <a:chExt cx="3024" cy="3875"/>
          </a:xfrm>
          <a:solidFill>
            <a:schemeClr val="bg2">
              <a:lumMod val="50000"/>
              <a:alpha val="20000"/>
            </a:schemeClr>
          </a:solidFill>
        </p:grpSpPr>
        <p:sp>
          <p:nvSpPr>
            <p:cNvPr id="25" name="Freeform 2"/>
            <p:cNvSpPr>
              <a:spLocks/>
            </p:cNvSpPr>
            <p:nvPr/>
          </p:nvSpPr>
          <p:spPr bwMode="auto">
            <a:xfrm>
              <a:off x="2835" y="586"/>
              <a:ext cx="88" cy="1121"/>
            </a:xfrm>
            <a:custGeom>
              <a:avLst/>
              <a:gdLst>
                <a:gd name="T0" fmla="*/ 0 w 88"/>
                <a:gd name="T1" fmla="*/ 1120 h 1121"/>
                <a:gd name="T2" fmla="*/ 0 w 88"/>
                <a:gd name="T3" fmla="*/ 0 h 1121"/>
                <a:gd name="T4" fmla="*/ 87 w 88"/>
                <a:gd name="T5" fmla="*/ 0 h 1121"/>
                <a:gd name="T6" fmla="*/ 87 w 88"/>
                <a:gd name="T7" fmla="*/ 1085 h 1121"/>
                <a:gd name="T8" fmla="*/ 0 w 88"/>
                <a:gd name="T9" fmla="*/ 1120 h 1121"/>
              </a:gdLst>
              <a:ahLst/>
              <a:cxnLst>
                <a:cxn ang="0">
                  <a:pos x="T0" y="T1"/>
                </a:cxn>
                <a:cxn ang="0">
                  <a:pos x="T2" y="T3"/>
                </a:cxn>
                <a:cxn ang="0">
                  <a:pos x="T4" y="T5"/>
                </a:cxn>
                <a:cxn ang="0">
                  <a:pos x="T6" y="T7"/>
                </a:cxn>
                <a:cxn ang="0">
                  <a:pos x="T8" y="T9"/>
                </a:cxn>
              </a:cxnLst>
              <a:rect l="0" t="0" r="r" b="b"/>
              <a:pathLst>
                <a:path w="88" h="1121">
                  <a:moveTo>
                    <a:pt x="0" y="1120"/>
                  </a:moveTo>
                  <a:lnTo>
                    <a:pt x="0" y="0"/>
                  </a:lnTo>
                  <a:lnTo>
                    <a:pt x="87" y="0"/>
                  </a:lnTo>
                  <a:lnTo>
                    <a:pt x="87" y="1085"/>
                  </a:lnTo>
                  <a:lnTo>
                    <a:pt x="0" y="1120"/>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 name="Freeform 3"/>
            <p:cNvSpPr>
              <a:spLocks/>
            </p:cNvSpPr>
            <p:nvPr/>
          </p:nvSpPr>
          <p:spPr bwMode="auto">
            <a:xfrm>
              <a:off x="2834" y="1900"/>
              <a:ext cx="84" cy="363"/>
            </a:xfrm>
            <a:custGeom>
              <a:avLst/>
              <a:gdLst>
                <a:gd name="T0" fmla="*/ 0 w 84"/>
                <a:gd name="T1" fmla="*/ 29 h 363"/>
                <a:gd name="T2" fmla="*/ 83 w 84"/>
                <a:gd name="T3" fmla="*/ 0 h 363"/>
                <a:gd name="T4" fmla="*/ 74 w 84"/>
                <a:gd name="T5" fmla="*/ 329 h 363"/>
                <a:gd name="T6" fmla="*/ 0 w 84"/>
                <a:gd name="T7" fmla="*/ 362 h 363"/>
                <a:gd name="T8" fmla="*/ 0 w 84"/>
                <a:gd name="T9" fmla="*/ 29 h 363"/>
              </a:gdLst>
              <a:ahLst/>
              <a:cxnLst>
                <a:cxn ang="0">
                  <a:pos x="T0" y="T1"/>
                </a:cxn>
                <a:cxn ang="0">
                  <a:pos x="T2" y="T3"/>
                </a:cxn>
                <a:cxn ang="0">
                  <a:pos x="T4" y="T5"/>
                </a:cxn>
                <a:cxn ang="0">
                  <a:pos x="T6" y="T7"/>
                </a:cxn>
                <a:cxn ang="0">
                  <a:pos x="T8" y="T9"/>
                </a:cxn>
              </a:cxnLst>
              <a:rect l="0" t="0" r="r" b="b"/>
              <a:pathLst>
                <a:path w="84" h="363">
                  <a:moveTo>
                    <a:pt x="0" y="29"/>
                  </a:moveTo>
                  <a:lnTo>
                    <a:pt x="83" y="0"/>
                  </a:lnTo>
                  <a:lnTo>
                    <a:pt x="74" y="329"/>
                  </a:lnTo>
                  <a:lnTo>
                    <a:pt x="0" y="362"/>
                  </a:lnTo>
                  <a:lnTo>
                    <a:pt x="0" y="29"/>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 name="Freeform 4"/>
            <p:cNvSpPr>
              <a:spLocks/>
            </p:cNvSpPr>
            <p:nvPr/>
          </p:nvSpPr>
          <p:spPr bwMode="auto">
            <a:xfrm>
              <a:off x="2825" y="2493"/>
              <a:ext cx="84" cy="249"/>
            </a:xfrm>
            <a:custGeom>
              <a:avLst/>
              <a:gdLst>
                <a:gd name="T0" fmla="*/ 2 w 84"/>
                <a:gd name="T1" fmla="*/ 213 h 249"/>
                <a:gd name="T2" fmla="*/ 0 w 84"/>
                <a:gd name="T3" fmla="*/ 28 h 249"/>
                <a:gd name="T4" fmla="*/ 83 w 84"/>
                <a:gd name="T5" fmla="*/ 0 h 249"/>
                <a:gd name="T6" fmla="*/ 72 w 84"/>
                <a:gd name="T7" fmla="*/ 248 h 249"/>
                <a:gd name="T8" fmla="*/ 2 w 84"/>
                <a:gd name="T9" fmla="*/ 213 h 249"/>
              </a:gdLst>
              <a:ahLst/>
              <a:cxnLst>
                <a:cxn ang="0">
                  <a:pos x="T0" y="T1"/>
                </a:cxn>
                <a:cxn ang="0">
                  <a:pos x="T2" y="T3"/>
                </a:cxn>
                <a:cxn ang="0">
                  <a:pos x="T4" y="T5"/>
                </a:cxn>
                <a:cxn ang="0">
                  <a:pos x="T6" y="T7"/>
                </a:cxn>
                <a:cxn ang="0">
                  <a:pos x="T8" y="T9"/>
                </a:cxn>
              </a:cxnLst>
              <a:rect l="0" t="0" r="r" b="b"/>
              <a:pathLst>
                <a:path w="84" h="249">
                  <a:moveTo>
                    <a:pt x="2" y="213"/>
                  </a:moveTo>
                  <a:lnTo>
                    <a:pt x="0" y="28"/>
                  </a:lnTo>
                  <a:lnTo>
                    <a:pt x="83" y="0"/>
                  </a:lnTo>
                  <a:lnTo>
                    <a:pt x="72" y="248"/>
                  </a:lnTo>
                  <a:lnTo>
                    <a:pt x="2" y="213"/>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5" name="Freeform 5"/>
            <p:cNvSpPr>
              <a:spLocks/>
            </p:cNvSpPr>
            <p:nvPr/>
          </p:nvSpPr>
          <p:spPr bwMode="auto">
            <a:xfrm>
              <a:off x="2831" y="2965"/>
              <a:ext cx="52" cy="232"/>
            </a:xfrm>
            <a:custGeom>
              <a:avLst/>
              <a:gdLst>
                <a:gd name="T0" fmla="*/ 13 w 52"/>
                <a:gd name="T1" fmla="*/ 204 h 232"/>
                <a:gd name="T2" fmla="*/ 0 w 52"/>
                <a:gd name="T3" fmla="*/ 0 h 232"/>
                <a:gd name="T4" fmla="*/ 51 w 52"/>
                <a:gd name="T5" fmla="*/ 26 h 232"/>
                <a:gd name="T6" fmla="*/ 47 w 52"/>
                <a:gd name="T7" fmla="*/ 231 h 232"/>
                <a:gd name="T8" fmla="*/ 13 w 52"/>
                <a:gd name="T9" fmla="*/ 204 h 232"/>
              </a:gdLst>
              <a:ahLst/>
              <a:cxnLst>
                <a:cxn ang="0">
                  <a:pos x="T0" y="T1"/>
                </a:cxn>
                <a:cxn ang="0">
                  <a:pos x="T2" y="T3"/>
                </a:cxn>
                <a:cxn ang="0">
                  <a:pos x="T4" y="T5"/>
                </a:cxn>
                <a:cxn ang="0">
                  <a:pos x="T6" y="T7"/>
                </a:cxn>
                <a:cxn ang="0">
                  <a:pos x="T8" y="T9"/>
                </a:cxn>
              </a:cxnLst>
              <a:rect l="0" t="0" r="r" b="b"/>
              <a:pathLst>
                <a:path w="52" h="232">
                  <a:moveTo>
                    <a:pt x="13" y="204"/>
                  </a:moveTo>
                  <a:lnTo>
                    <a:pt x="0" y="0"/>
                  </a:lnTo>
                  <a:lnTo>
                    <a:pt x="51" y="26"/>
                  </a:lnTo>
                  <a:lnTo>
                    <a:pt x="47" y="231"/>
                  </a:lnTo>
                  <a:lnTo>
                    <a:pt x="13" y="204"/>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 name="Freeform 6"/>
            <p:cNvSpPr>
              <a:spLocks/>
            </p:cNvSpPr>
            <p:nvPr/>
          </p:nvSpPr>
          <p:spPr bwMode="auto">
            <a:xfrm>
              <a:off x="2851" y="3354"/>
              <a:ext cx="36" cy="133"/>
            </a:xfrm>
            <a:custGeom>
              <a:avLst/>
              <a:gdLst>
                <a:gd name="T0" fmla="*/ 4 w 36"/>
                <a:gd name="T1" fmla="*/ 101 h 133"/>
                <a:gd name="T2" fmla="*/ 0 w 36"/>
                <a:gd name="T3" fmla="*/ 0 h 133"/>
                <a:gd name="T4" fmla="*/ 35 w 36"/>
                <a:gd name="T5" fmla="*/ 20 h 133"/>
                <a:gd name="T6" fmla="*/ 28 w 36"/>
                <a:gd name="T7" fmla="*/ 132 h 133"/>
                <a:gd name="T8" fmla="*/ 4 w 36"/>
                <a:gd name="T9" fmla="*/ 101 h 133"/>
              </a:gdLst>
              <a:ahLst/>
              <a:cxnLst>
                <a:cxn ang="0">
                  <a:pos x="T0" y="T1"/>
                </a:cxn>
                <a:cxn ang="0">
                  <a:pos x="T2" y="T3"/>
                </a:cxn>
                <a:cxn ang="0">
                  <a:pos x="T4" y="T5"/>
                </a:cxn>
                <a:cxn ang="0">
                  <a:pos x="T6" y="T7"/>
                </a:cxn>
                <a:cxn ang="0">
                  <a:pos x="T8" y="T9"/>
                </a:cxn>
              </a:cxnLst>
              <a:rect l="0" t="0" r="r" b="b"/>
              <a:pathLst>
                <a:path w="36" h="133">
                  <a:moveTo>
                    <a:pt x="4" y="101"/>
                  </a:moveTo>
                  <a:lnTo>
                    <a:pt x="0" y="0"/>
                  </a:lnTo>
                  <a:lnTo>
                    <a:pt x="35" y="20"/>
                  </a:lnTo>
                  <a:lnTo>
                    <a:pt x="28" y="132"/>
                  </a:lnTo>
                  <a:lnTo>
                    <a:pt x="4" y="101"/>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 name="Freeform 7"/>
            <p:cNvSpPr>
              <a:spLocks/>
            </p:cNvSpPr>
            <p:nvPr/>
          </p:nvSpPr>
          <p:spPr bwMode="auto">
            <a:xfrm>
              <a:off x="2851" y="3640"/>
              <a:ext cx="30" cy="590"/>
            </a:xfrm>
            <a:custGeom>
              <a:avLst/>
              <a:gdLst>
                <a:gd name="T0" fmla="*/ 15 w 30"/>
                <a:gd name="T1" fmla="*/ 589 h 590"/>
                <a:gd name="T2" fmla="*/ 0 w 30"/>
                <a:gd name="T3" fmla="*/ 0 h 590"/>
                <a:gd name="T4" fmla="*/ 29 w 30"/>
                <a:gd name="T5" fmla="*/ 37 h 590"/>
                <a:gd name="T6" fmla="*/ 15 w 30"/>
                <a:gd name="T7" fmla="*/ 589 h 590"/>
              </a:gdLst>
              <a:ahLst/>
              <a:cxnLst>
                <a:cxn ang="0">
                  <a:pos x="T0" y="T1"/>
                </a:cxn>
                <a:cxn ang="0">
                  <a:pos x="T2" y="T3"/>
                </a:cxn>
                <a:cxn ang="0">
                  <a:pos x="T4" y="T5"/>
                </a:cxn>
                <a:cxn ang="0">
                  <a:pos x="T6" y="T7"/>
                </a:cxn>
              </a:cxnLst>
              <a:rect l="0" t="0" r="r" b="b"/>
              <a:pathLst>
                <a:path w="30" h="590">
                  <a:moveTo>
                    <a:pt x="15" y="589"/>
                  </a:moveTo>
                  <a:lnTo>
                    <a:pt x="0" y="0"/>
                  </a:lnTo>
                  <a:lnTo>
                    <a:pt x="29" y="37"/>
                  </a:lnTo>
                  <a:lnTo>
                    <a:pt x="15" y="589"/>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 name="Freeform 8"/>
            <p:cNvSpPr>
              <a:spLocks/>
            </p:cNvSpPr>
            <p:nvPr/>
          </p:nvSpPr>
          <p:spPr bwMode="auto">
            <a:xfrm>
              <a:off x="2600" y="3595"/>
              <a:ext cx="233" cy="130"/>
            </a:xfrm>
            <a:custGeom>
              <a:avLst/>
              <a:gdLst>
                <a:gd name="T0" fmla="*/ 0 w 233"/>
                <a:gd name="T1" fmla="*/ 117 h 130"/>
                <a:gd name="T2" fmla="*/ 48 w 233"/>
                <a:gd name="T3" fmla="*/ 101 h 130"/>
                <a:gd name="T4" fmla="*/ 93 w 233"/>
                <a:gd name="T5" fmla="*/ 79 h 130"/>
                <a:gd name="T6" fmla="*/ 146 w 233"/>
                <a:gd name="T7" fmla="*/ 39 h 130"/>
                <a:gd name="T8" fmla="*/ 182 w 233"/>
                <a:gd name="T9" fmla="*/ 0 h 130"/>
                <a:gd name="T10" fmla="*/ 232 w 233"/>
                <a:gd name="T11" fmla="*/ 42 h 130"/>
                <a:gd name="T12" fmla="*/ 188 w 233"/>
                <a:gd name="T13" fmla="*/ 74 h 130"/>
                <a:gd name="T14" fmla="*/ 134 w 233"/>
                <a:gd name="T15" fmla="*/ 110 h 130"/>
                <a:gd name="T16" fmla="*/ 61 w 233"/>
                <a:gd name="T17" fmla="*/ 129 h 130"/>
                <a:gd name="T18" fmla="*/ 0 w 233"/>
                <a:gd name="T19" fmla="*/ 11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3" h="130">
                  <a:moveTo>
                    <a:pt x="0" y="117"/>
                  </a:moveTo>
                  <a:lnTo>
                    <a:pt x="48" y="101"/>
                  </a:lnTo>
                  <a:lnTo>
                    <a:pt x="93" y="79"/>
                  </a:lnTo>
                  <a:lnTo>
                    <a:pt x="146" y="39"/>
                  </a:lnTo>
                  <a:lnTo>
                    <a:pt x="182" y="0"/>
                  </a:lnTo>
                  <a:lnTo>
                    <a:pt x="232" y="42"/>
                  </a:lnTo>
                  <a:lnTo>
                    <a:pt x="188" y="74"/>
                  </a:lnTo>
                  <a:lnTo>
                    <a:pt x="134" y="110"/>
                  </a:lnTo>
                  <a:lnTo>
                    <a:pt x="61" y="129"/>
                  </a:lnTo>
                  <a:lnTo>
                    <a:pt x="0" y="117"/>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 name="Freeform 9"/>
            <p:cNvSpPr>
              <a:spLocks/>
            </p:cNvSpPr>
            <p:nvPr/>
          </p:nvSpPr>
          <p:spPr bwMode="auto">
            <a:xfrm>
              <a:off x="2583" y="2888"/>
              <a:ext cx="465" cy="646"/>
            </a:xfrm>
            <a:custGeom>
              <a:avLst/>
              <a:gdLst>
                <a:gd name="T0" fmla="*/ 359 w 465"/>
                <a:gd name="T1" fmla="*/ 645 h 646"/>
                <a:gd name="T2" fmla="*/ 405 w 465"/>
                <a:gd name="T3" fmla="*/ 616 h 646"/>
                <a:gd name="T4" fmla="*/ 447 w 465"/>
                <a:gd name="T5" fmla="*/ 580 h 646"/>
                <a:gd name="T6" fmla="*/ 460 w 465"/>
                <a:gd name="T7" fmla="*/ 552 h 646"/>
                <a:gd name="T8" fmla="*/ 464 w 465"/>
                <a:gd name="T9" fmla="*/ 515 h 646"/>
                <a:gd name="T10" fmla="*/ 451 w 465"/>
                <a:gd name="T11" fmla="*/ 468 h 646"/>
                <a:gd name="T12" fmla="*/ 424 w 465"/>
                <a:gd name="T13" fmla="*/ 424 h 646"/>
                <a:gd name="T14" fmla="*/ 380 w 465"/>
                <a:gd name="T15" fmla="*/ 385 h 646"/>
                <a:gd name="T16" fmla="*/ 168 w 465"/>
                <a:gd name="T17" fmla="*/ 259 h 646"/>
                <a:gd name="T18" fmla="*/ 133 w 465"/>
                <a:gd name="T19" fmla="*/ 235 h 646"/>
                <a:gd name="T20" fmla="*/ 111 w 465"/>
                <a:gd name="T21" fmla="*/ 208 h 646"/>
                <a:gd name="T22" fmla="*/ 104 w 465"/>
                <a:gd name="T23" fmla="*/ 166 h 646"/>
                <a:gd name="T24" fmla="*/ 117 w 465"/>
                <a:gd name="T25" fmla="*/ 124 h 646"/>
                <a:gd name="T26" fmla="*/ 155 w 465"/>
                <a:gd name="T27" fmla="*/ 95 h 646"/>
                <a:gd name="T28" fmla="*/ 222 w 465"/>
                <a:gd name="T29" fmla="*/ 52 h 646"/>
                <a:gd name="T30" fmla="*/ 124 w 465"/>
                <a:gd name="T31" fmla="*/ 0 h 646"/>
                <a:gd name="T32" fmla="*/ 55 w 465"/>
                <a:gd name="T33" fmla="*/ 41 h 646"/>
                <a:gd name="T34" fmla="*/ 27 w 465"/>
                <a:gd name="T35" fmla="*/ 70 h 646"/>
                <a:gd name="T36" fmla="*/ 2 w 465"/>
                <a:gd name="T37" fmla="*/ 123 h 646"/>
                <a:gd name="T38" fmla="*/ 0 w 465"/>
                <a:gd name="T39" fmla="*/ 189 h 646"/>
                <a:gd name="T40" fmla="*/ 29 w 465"/>
                <a:gd name="T41" fmla="*/ 257 h 646"/>
                <a:gd name="T42" fmla="*/ 78 w 465"/>
                <a:gd name="T43" fmla="*/ 300 h 646"/>
                <a:gd name="T44" fmla="*/ 311 w 465"/>
                <a:gd name="T45" fmla="*/ 442 h 646"/>
                <a:gd name="T46" fmla="*/ 358 w 465"/>
                <a:gd name="T47" fmla="*/ 474 h 646"/>
                <a:gd name="T48" fmla="*/ 375 w 465"/>
                <a:gd name="T49" fmla="*/ 516 h 646"/>
                <a:gd name="T50" fmla="*/ 375 w 465"/>
                <a:gd name="T51" fmla="*/ 550 h 646"/>
                <a:gd name="T52" fmla="*/ 308 w 465"/>
                <a:gd name="T53" fmla="*/ 608 h 646"/>
                <a:gd name="T54" fmla="*/ 359 w 465"/>
                <a:gd name="T55" fmla="*/ 645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5" h="646">
                  <a:moveTo>
                    <a:pt x="359" y="645"/>
                  </a:moveTo>
                  <a:lnTo>
                    <a:pt x="405" y="616"/>
                  </a:lnTo>
                  <a:lnTo>
                    <a:pt x="447" y="580"/>
                  </a:lnTo>
                  <a:lnTo>
                    <a:pt x="460" y="552"/>
                  </a:lnTo>
                  <a:lnTo>
                    <a:pt x="464" y="515"/>
                  </a:lnTo>
                  <a:lnTo>
                    <a:pt x="451" y="468"/>
                  </a:lnTo>
                  <a:lnTo>
                    <a:pt x="424" y="424"/>
                  </a:lnTo>
                  <a:lnTo>
                    <a:pt x="380" y="385"/>
                  </a:lnTo>
                  <a:lnTo>
                    <a:pt x="168" y="259"/>
                  </a:lnTo>
                  <a:lnTo>
                    <a:pt x="133" y="235"/>
                  </a:lnTo>
                  <a:lnTo>
                    <a:pt x="111" y="208"/>
                  </a:lnTo>
                  <a:lnTo>
                    <a:pt x="104" y="166"/>
                  </a:lnTo>
                  <a:lnTo>
                    <a:pt x="117" y="124"/>
                  </a:lnTo>
                  <a:lnTo>
                    <a:pt x="155" y="95"/>
                  </a:lnTo>
                  <a:lnTo>
                    <a:pt x="222" y="52"/>
                  </a:lnTo>
                  <a:lnTo>
                    <a:pt x="124" y="0"/>
                  </a:lnTo>
                  <a:lnTo>
                    <a:pt x="55" y="41"/>
                  </a:lnTo>
                  <a:lnTo>
                    <a:pt x="27" y="70"/>
                  </a:lnTo>
                  <a:lnTo>
                    <a:pt x="2" y="123"/>
                  </a:lnTo>
                  <a:lnTo>
                    <a:pt x="0" y="189"/>
                  </a:lnTo>
                  <a:lnTo>
                    <a:pt x="29" y="257"/>
                  </a:lnTo>
                  <a:lnTo>
                    <a:pt x="78" y="300"/>
                  </a:lnTo>
                  <a:lnTo>
                    <a:pt x="311" y="442"/>
                  </a:lnTo>
                  <a:lnTo>
                    <a:pt x="358" y="474"/>
                  </a:lnTo>
                  <a:lnTo>
                    <a:pt x="375" y="516"/>
                  </a:lnTo>
                  <a:lnTo>
                    <a:pt x="375" y="550"/>
                  </a:lnTo>
                  <a:lnTo>
                    <a:pt x="308" y="608"/>
                  </a:lnTo>
                  <a:lnTo>
                    <a:pt x="359" y="645"/>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0" name="Freeform 10"/>
            <p:cNvSpPr>
              <a:spLocks/>
            </p:cNvSpPr>
            <p:nvPr/>
          </p:nvSpPr>
          <p:spPr bwMode="auto">
            <a:xfrm>
              <a:off x="2966" y="2396"/>
              <a:ext cx="318" cy="422"/>
            </a:xfrm>
            <a:custGeom>
              <a:avLst/>
              <a:gdLst>
                <a:gd name="T0" fmla="*/ 92 w 318"/>
                <a:gd name="T1" fmla="*/ 421 h 422"/>
                <a:gd name="T2" fmla="*/ 163 w 318"/>
                <a:gd name="T3" fmla="*/ 399 h 422"/>
                <a:gd name="T4" fmla="*/ 218 w 318"/>
                <a:gd name="T5" fmla="*/ 357 h 422"/>
                <a:gd name="T6" fmla="*/ 263 w 318"/>
                <a:gd name="T7" fmla="*/ 316 h 422"/>
                <a:gd name="T8" fmla="*/ 300 w 318"/>
                <a:gd name="T9" fmla="*/ 265 h 422"/>
                <a:gd name="T10" fmla="*/ 317 w 318"/>
                <a:gd name="T11" fmla="*/ 203 h 422"/>
                <a:gd name="T12" fmla="*/ 316 w 318"/>
                <a:gd name="T13" fmla="*/ 139 h 422"/>
                <a:gd name="T14" fmla="*/ 299 w 318"/>
                <a:gd name="T15" fmla="*/ 95 h 422"/>
                <a:gd name="T16" fmla="*/ 276 w 318"/>
                <a:gd name="T17" fmla="*/ 64 h 422"/>
                <a:gd name="T18" fmla="*/ 241 w 318"/>
                <a:gd name="T19" fmla="*/ 36 h 422"/>
                <a:gd name="T20" fmla="*/ 218 w 318"/>
                <a:gd name="T21" fmla="*/ 14 h 422"/>
                <a:gd name="T22" fmla="*/ 180 w 318"/>
                <a:gd name="T23" fmla="*/ 0 h 422"/>
                <a:gd name="T24" fmla="*/ 61 w 318"/>
                <a:gd name="T25" fmla="*/ 52 h 422"/>
                <a:gd name="T26" fmla="*/ 106 w 318"/>
                <a:gd name="T27" fmla="*/ 93 h 422"/>
                <a:gd name="T28" fmla="*/ 137 w 318"/>
                <a:gd name="T29" fmla="*/ 130 h 422"/>
                <a:gd name="T30" fmla="*/ 159 w 318"/>
                <a:gd name="T31" fmla="*/ 159 h 422"/>
                <a:gd name="T32" fmla="*/ 176 w 318"/>
                <a:gd name="T33" fmla="*/ 196 h 422"/>
                <a:gd name="T34" fmla="*/ 176 w 318"/>
                <a:gd name="T35" fmla="*/ 246 h 422"/>
                <a:gd name="T36" fmla="*/ 145 w 318"/>
                <a:gd name="T37" fmla="*/ 279 h 422"/>
                <a:gd name="T38" fmla="*/ 105 w 318"/>
                <a:gd name="T39" fmla="*/ 309 h 422"/>
                <a:gd name="T40" fmla="*/ 50 w 318"/>
                <a:gd name="T41" fmla="*/ 342 h 422"/>
                <a:gd name="T42" fmla="*/ 0 w 318"/>
                <a:gd name="T43" fmla="*/ 369 h 422"/>
                <a:gd name="T44" fmla="*/ 92 w 318"/>
                <a:gd name="T45" fmla="*/ 42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8" h="422">
                  <a:moveTo>
                    <a:pt x="92" y="421"/>
                  </a:moveTo>
                  <a:lnTo>
                    <a:pt x="163" y="399"/>
                  </a:lnTo>
                  <a:lnTo>
                    <a:pt x="218" y="357"/>
                  </a:lnTo>
                  <a:lnTo>
                    <a:pt x="263" y="316"/>
                  </a:lnTo>
                  <a:lnTo>
                    <a:pt x="300" y="265"/>
                  </a:lnTo>
                  <a:lnTo>
                    <a:pt x="317" y="203"/>
                  </a:lnTo>
                  <a:lnTo>
                    <a:pt x="316" y="139"/>
                  </a:lnTo>
                  <a:lnTo>
                    <a:pt x="299" y="95"/>
                  </a:lnTo>
                  <a:lnTo>
                    <a:pt x="276" y="64"/>
                  </a:lnTo>
                  <a:lnTo>
                    <a:pt x="241" y="36"/>
                  </a:lnTo>
                  <a:lnTo>
                    <a:pt x="218" y="14"/>
                  </a:lnTo>
                  <a:lnTo>
                    <a:pt x="180" y="0"/>
                  </a:lnTo>
                  <a:lnTo>
                    <a:pt x="61" y="52"/>
                  </a:lnTo>
                  <a:lnTo>
                    <a:pt x="106" y="93"/>
                  </a:lnTo>
                  <a:lnTo>
                    <a:pt x="137" y="130"/>
                  </a:lnTo>
                  <a:lnTo>
                    <a:pt x="159" y="159"/>
                  </a:lnTo>
                  <a:lnTo>
                    <a:pt x="176" y="196"/>
                  </a:lnTo>
                  <a:lnTo>
                    <a:pt x="176" y="246"/>
                  </a:lnTo>
                  <a:lnTo>
                    <a:pt x="145" y="279"/>
                  </a:lnTo>
                  <a:lnTo>
                    <a:pt x="105" y="309"/>
                  </a:lnTo>
                  <a:lnTo>
                    <a:pt x="50" y="342"/>
                  </a:lnTo>
                  <a:lnTo>
                    <a:pt x="0" y="369"/>
                  </a:lnTo>
                  <a:lnTo>
                    <a:pt x="92" y="421"/>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 name="Freeform 11"/>
            <p:cNvSpPr>
              <a:spLocks/>
            </p:cNvSpPr>
            <p:nvPr/>
          </p:nvSpPr>
          <p:spPr bwMode="auto">
            <a:xfrm>
              <a:off x="2308" y="1190"/>
              <a:ext cx="1404" cy="1153"/>
            </a:xfrm>
            <a:custGeom>
              <a:avLst/>
              <a:gdLst>
                <a:gd name="T0" fmla="*/ 466 w 1404"/>
                <a:gd name="T1" fmla="*/ 1084 h 1153"/>
                <a:gd name="T2" fmla="*/ 370 w 1404"/>
                <a:gd name="T3" fmla="*/ 1066 h 1153"/>
                <a:gd name="T4" fmla="*/ 299 w 1404"/>
                <a:gd name="T5" fmla="*/ 1035 h 1153"/>
                <a:gd name="T6" fmla="*/ 257 w 1404"/>
                <a:gd name="T7" fmla="*/ 1002 h 1153"/>
                <a:gd name="T8" fmla="*/ 220 w 1404"/>
                <a:gd name="T9" fmla="*/ 956 h 1153"/>
                <a:gd name="T10" fmla="*/ 209 w 1404"/>
                <a:gd name="T11" fmla="*/ 914 h 1153"/>
                <a:gd name="T12" fmla="*/ 215 w 1404"/>
                <a:gd name="T13" fmla="*/ 873 h 1153"/>
                <a:gd name="T14" fmla="*/ 231 w 1404"/>
                <a:gd name="T15" fmla="*/ 836 h 1153"/>
                <a:gd name="T16" fmla="*/ 273 w 1404"/>
                <a:gd name="T17" fmla="*/ 798 h 1153"/>
                <a:gd name="T18" fmla="*/ 330 w 1404"/>
                <a:gd name="T19" fmla="*/ 774 h 1153"/>
                <a:gd name="T20" fmla="*/ 400 w 1404"/>
                <a:gd name="T21" fmla="*/ 748 h 1153"/>
                <a:gd name="T22" fmla="*/ 1110 w 1404"/>
                <a:gd name="T23" fmla="*/ 499 h 1153"/>
                <a:gd name="T24" fmla="*/ 1207 w 1404"/>
                <a:gd name="T25" fmla="*/ 451 h 1153"/>
                <a:gd name="T26" fmla="*/ 1289 w 1404"/>
                <a:gd name="T27" fmla="*/ 398 h 1153"/>
                <a:gd name="T28" fmla="*/ 1344 w 1404"/>
                <a:gd name="T29" fmla="*/ 356 h 1153"/>
                <a:gd name="T30" fmla="*/ 1381 w 1404"/>
                <a:gd name="T31" fmla="*/ 310 h 1153"/>
                <a:gd name="T32" fmla="*/ 1403 w 1404"/>
                <a:gd name="T33" fmla="*/ 249 h 1153"/>
                <a:gd name="T34" fmla="*/ 1401 w 1404"/>
                <a:gd name="T35" fmla="*/ 185 h 1153"/>
                <a:gd name="T36" fmla="*/ 1386 w 1404"/>
                <a:gd name="T37" fmla="*/ 136 h 1153"/>
                <a:gd name="T38" fmla="*/ 1370 w 1404"/>
                <a:gd name="T39" fmla="*/ 90 h 1153"/>
                <a:gd name="T40" fmla="*/ 1335 w 1404"/>
                <a:gd name="T41" fmla="*/ 55 h 1153"/>
                <a:gd name="T42" fmla="*/ 1280 w 1404"/>
                <a:gd name="T43" fmla="*/ 18 h 1153"/>
                <a:gd name="T44" fmla="*/ 1214 w 1404"/>
                <a:gd name="T45" fmla="*/ 0 h 1153"/>
                <a:gd name="T46" fmla="*/ 1172 w 1404"/>
                <a:gd name="T47" fmla="*/ 4 h 1153"/>
                <a:gd name="T48" fmla="*/ 1111 w 1404"/>
                <a:gd name="T49" fmla="*/ 7 h 1153"/>
                <a:gd name="T50" fmla="*/ 1053 w 1404"/>
                <a:gd name="T51" fmla="*/ 20 h 1153"/>
                <a:gd name="T52" fmla="*/ 989 w 1404"/>
                <a:gd name="T53" fmla="*/ 46 h 1153"/>
                <a:gd name="T54" fmla="*/ 939 w 1404"/>
                <a:gd name="T55" fmla="*/ 79 h 1153"/>
                <a:gd name="T56" fmla="*/ 899 w 1404"/>
                <a:gd name="T57" fmla="*/ 106 h 1153"/>
                <a:gd name="T58" fmla="*/ 878 w 1404"/>
                <a:gd name="T59" fmla="*/ 149 h 1153"/>
                <a:gd name="T60" fmla="*/ 897 w 1404"/>
                <a:gd name="T61" fmla="*/ 187 h 1153"/>
                <a:gd name="T62" fmla="*/ 939 w 1404"/>
                <a:gd name="T63" fmla="*/ 183 h 1153"/>
                <a:gd name="T64" fmla="*/ 987 w 1404"/>
                <a:gd name="T65" fmla="*/ 171 h 1153"/>
                <a:gd name="T66" fmla="*/ 1033 w 1404"/>
                <a:gd name="T67" fmla="*/ 158 h 1153"/>
                <a:gd name="T68" fmla="*/ 1069 w 1404"/>
                <a:gd name="T69" fmla="*/ 150 h 1153"/>
                <a:gd name="T70" fmla="*/ 1111 w 1404"/>
                <a:gd name="T71" fmla="*/ 150 h 1153"/>
                <a:gd name="T72" fmla="*/ 1154 w 1404"/>
                <a:gd name="T73" fmla="*/ 163 h 1153"/>
                <a:gd name="T74" fmla="*/ 1183 w 1404"/>
                <a:gd name="T75" fmla="*/ 204 h 1153"/>
                <a:gd name="T76" fmla="*/ 1179 w 1404"/>
                <a:gd name="T77" fmla="*/ 248 h 1153"/>
                <a:gd name="T78" fmla="*/ 1157 w 1404"/>
                <a:gd name="T79" fmla="*/ 286 h 1153"/>
                <a:gd name="T80" fmla="*/ 1121 w 1404"/>
                <a:gd name="T81" fmla="*/ 323 h 1153"/>
                <a:gd name="T82" fmla="*/ 1047 w 1404"/>
                <a:gd name="T83" fmla="*/ 361 h 1153"/>
                <a:gd name="T84" fmla="*/ 908 w 1404"/>
                <a:gd name="T85" fmla="*/ 415 h 1153"/>
                <a:gd name="T86" fmla="*/ 194 w 1404"/>
                <a:gd name="T87" fmla="*/ 675 h 1153"/>
                <a:gd name="T88" fmla="*/ 123 w 1404"/>
                <a:gd name="T89" fmla="*/ 715 h 1153"/>
                <a:gd name="T90" fmla="*/ 68 w 1404"/>
                <a:gd name="T91" fmla="*/ 763 h 1153"/>
                <a:gd name="T92" fmla="*/ 29 w 1404"/>
                <a:gd name="T93" fmla="*/ 809 h 1153"/>
                <a:gd name="T94" fmla="*/ 6 w 1404"/>
                <a:gd name="T95" fmla="*/ 858 h 1153"/>
                <a:gd name="T96" fmla="*/ 0 w 1404"/>
                <a:gd name="T97" fmla="*/ 912 h 1153"/>
                <a:gd name="T98" fmla="*/ 8 w 1404"/>
                <a:gd name="T99" fmla="*/ 952 h 1153"/>
                <a:gd name="T100" fmla="*/ 22 w 1404"/>
                <a:gd name="T101" fmla="*/ 992 h 1153"/>
                <a:gd name="T102" fmla="*/ 59 w 1404"/>
                <a:gd name="T103" fmla="*/ 1036 h 1153"/>
                <a:gd name="T104" fmla="*/ 127 w 1404"/>
                <a:gd name="T105" fmla="*/ 1095 h 1153"/>
                <a:gd name="T106" fmla="*/ 198 w 1404"/>
                <a:gd name="T107" fmla="*/ 1135 h 1153"/>
                <a:gd name="T108" fmla="*/ 273 w 1404"/>
                <a:gd name="T109" fmla="*/ 1152 h 1153"/>
                <a:gd name="T110" fmla="*/ 466 w 1404"/>
                <a:gd name="T111" fmla="*/ 1084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4" h="1153">
                  <a:moveTo>
                    <a:pt x="466" y="1084"/>
                  </a:moveTo>
                  <a:lnTo>
                    <a:pt x="370" y="1066"/>
                  </a:lnTo>
                  <a:lnTo>
                    <a:pt x="299" y="1035"/>
                  </a:lnTo>
                  <a:lnTo>
                    <a:pt x="257" y="1002"/>
                  </a:lnTo>
                  <a:lnTo>
                    <a:pt x="220" y="956"/>
                  </a:lnTo>
                  <a:lnTo>
                    <a:pt x="209" y="914"/>
                  </a:lnTo>
                  <a:lnTo>
                    <a:pt x="215" y="873"/>
                  </a:lnTo>
                  <a:lnTo>
                    <a:pt x="231" y="836"/>
                  </a:lnTo>
                  <a:lnTo>
                    <a:pt x="273" y="798"/>
                  </a:lnTo>
                  <a:lnTo>
                    <a:pt x="330" y="774"/>
                  </a:lnTo>
                  <a:lnTo>
                    <a:pt x="400" y="748"/>
                  </a:lnTo>
                  <a:lnTo>
                    <a:pt x="1110" y="499"/>
                  </a:lnTo>
                  <a:lnTo>
                    <a:pt x="1207" y="451"/>
                  </a:lnTo>
                  <a:lnTo>
                    <a:pt x="1289" y="398"/>
                  </a:lnTo>
                  <a:lnTo>
                    <a:pt x="1344" y="356"/>
                  </a:lnTo>
                  <a:lnTo>
                    <a:pt x="1381" y="310"/>
                  </a:lnTo>
                  <a:lnTo>
                    <a:pt x="1403" y="249"/>
                  </a:lnTo>
                  <a:lnTo>
                    <a:pt x="1401" y="185"/>
                  </a:lnTo>
                  <a:lnTo>
                    <a:pt x="1386" y="136"/>
                  </a:lnTo>
                  <a:lnTo>
                    <a:pt x="1370" y="90"/>
                  </a:lnTo>
                  <a:lnTo>
                    <a:pt x="1335" y="55"/>
                  </a:lnTo>
                  <a:lnTo>
                    <a:pt x="1280" y="18"/>
                  </a:lnTo>
                  <a:lnTo>
                    <a:pt x="1214" y="0"/>
                  </a:lnTo>
                  <a:lnTo>
                    <a:pt x="1172" y="4"/>
                  </a:lnTo>
                  <a:lnTo>
                    <a:pt x="1111" y="7"/>
                  </a:lnTo>
                  <a:lnTo>
                    <a:pt x="1053" y="20"/>
                  </a:lnTo>
                  <a:lnTo>
                    <a:pt x="989" y="46"/>
                  </a:lnTo>
                  <a:lnTo>
                    <a:pt x="939" y="79"/>
                  </a:lnTo>
                  <a:lnTo>
                    <a:pt x="899" y="106"/>
                  </a:lnTo>
                  <a:lnTo>
                    <a:pt x="878" y="149"/>
                  </a:lnTo>
                  <a:lnTo>
                    <a:pt x="897" y="187"/>
                  </a:lnTo>
                  <a:lnTo>
                    <a:pt x="939" y="183"/>
                  </a:lnTo>
                  <a:lnTo>
                    <a:pt x="987" y="171"/>
                  </a:lnTo>
                  <a:lnTo>
                    <a:pt x="1033" y="158"/>
                  </a:lnTo>
                  <a:lnTo>
                    <a:pt x="1069" y="150"/>
                  </a:lnTo>
                  <a:lnTo>
                    <a:pt x="1111" y="150"/>
                  </a:lnTo>
                  <a:lnTo>
                    <a:pt x="1154" y="163"/>
                  </a:lnTo>
                  <a:lnTo>
                    <a:pt x="1183" y="204"/>
                  </a:lnTo>
                  <a:lnTo>
                    <a:pt x="1179" y="248"/>
                  </a:lnTo>
                  <a:lnTo>
                    <a:pt x="1157" y="286"/>
                  </a:lnTo>
                  <a:lnTo>
                    <a:pt x="1121" y="323"/>
                  </a:lnTo>
                  <a:lnTo>
                    <a:pt x="1047" y="361"/>
                  </a:lnTo>
                  <a:lnTo>
                    <a:pt x="908" y="415"/>
                  </a:lnTo>
                  <a:lnTo>
                    <a:pt x="194" y="675"/>
                  </a:lnTo>
                  <a:lnTo>
                    <a:pt x="123" y="715"/>
                  </a:lnTo>
                  <a:lnTo>
                    <a:pt x="68" y="763"/>
                  </a:lnTo>
                  <a:lnTo>
                    <a:pt x="29" y="809"/>
                  </a:lnTo>
                  <a:lnTo>
                    <a:pt x="6" y="858"/>
                  </a:lnTo>
                  <a:lnTo>
                    <a:pt x="0" y="912"/>
                  </a:lnTo>
                  <a:lnTo>
                    <a:pt x="8" y="952"/>
                  </a:lnTo>
                  <a:lnTo>
                    <a:pt x="22" y="992"/>
                  </a:lnTo>
                  <a:lnTo>
                    <a:pt x="59" y="1036"/>
                  </a:lnTo>
                  <a:lnTo>
                    <a:pt x="127" y="1095"/>
                  </a:lnTo>
                  <a:lnTo>
                    <a:pt x="198" y="1135"/>
                  </a:lnTo>
                  <a:lnTo>
                    <a:pt x="273" y="1152"/>
                  </a:lnTo>
                  <a:lnTo>
                    <a:pt x="466" y="1084"/>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 name="Freeform 12"/>
            <p:cNvSpPr>
              <a:spLocks/>
            </p:cNvSpPr>
            <p:nvPr/>
          </p:nvSpPr>
          <p:spPr bwMode="auto">
            <a:xfrm>
              <a:off x="2711" y="3280"/>
              <a:ext cx="368" cy="422"/>
            </a:xfrm>
            <a:custGeom>
              <a:avLst/>
              <a:gdLst>
                <a:gd name="T0" fmla="*/ 367 w 368"/>
                <a:gd name="T1" fmla="*/ 421 h 422"/>
                <a:gd name="T2" fmla="*/ 171 w 368"/>
                <a:gd name="T3" fmla="*/ 340 h 422"/>
                <a:gd name="T4" fmla="*/ 117 w 368"/>
                <a:gd name="T5" fmla="*/ 304 h 422"/>
                <a:gd name="T6" fmla="*/ 73 w 368"/>
                <a:gd name="T7" fmla="*/ 265 h 422"/>
                <a:gd name="T8" fmla="*/ 31 w 368"/>
                <a:gd name="T9" fmla="*/ 219 h 422"/>
                <a:gd name="T10" fmla="*/ 9 w 368"/>
                <a:gd name="T11" fmla="*/ 179 h 422"/>
                <a:gd name="T12" fmla="*/ 0 w 368"/>
                <a:gd name="T13" fmla="*/ 137 h 422"/>
                <a:gd name="T14" fmla="*/ 2 w 368"/>
                <a:gd name="T15" fmla="*/ 95 h 422"/>
                <a:gd name="T16" fmla="*/ 19 w 368"/>
                <a:gd name="T17" fmla="*/ 51 h 422"/>
                <a:gd name="T18" fmla="*/ 44 w 368"/>
                <a:gd name="T19" fmla="*/ 0 h 422"/>
                <a:gd name="T20" fmla="*/ 120 w 368"/>
                <a:gd name="T21" fmla="*/ 52 h 422"/>
                <a:gd name="T22" fmla="*/ 95 w 368"/>
                <a:gd name="T23" fmla="*/ 98 h 422"/>
                <a:gd name="T24" fmla="*/ 95 w 368"/>
                <a:gd name="T25" fmla="*/ 143 h 422"/>
                <a:gd name="T26" fmla="*/ 122 w 368"/>
                <a:gd name="T27" fmla="*/ 191 h 422"/>
                <a:gd name="T28" fmla="*/ 162 w 368"/>
                <a:gd name="T29" fmla="*/ 235 h 422"/>
                <a:gd name="T30" fmla="*/ 223 w 368"/>
                <a:gd name="T31" fmla="*/ 284 h 422"/>
                <a:gd name="T32" fmla="*/ 290 w 368"/>
                <a:gd name="T33" fmla="*/ 317 h 422"/>
                <a:gd name="T34" fmla="*/ 332 w 368"/>
                <a:gd name="T35" fmla="*/ 351 h 422"/>
                <a:gd name="T36" fmla="*/ 351 w 368"/>
                <a:gd name="T37" fmla="*/ 378 h 422"/>
                <a:gd name="T38" fmla="*/ 367 w 368"/>
                <a:gd name="T39" fmla="*/ 42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8" h="422">
                  <a:moveTo>
                    <a:pt x="367" y="421"/>
                  </a:moveTo>
                  <a:lnTo>
                    <a:pt x="171" y="340"/>
                  </a:lnTo>
                  <a:lnTo>
                    <a:pt x="117" y="304"/>
                  </a:lnTo>
                  <a:lnTo>
                    <a:pt x="73" y="265"/>
                  </a:lnTo>
                  <a:lnTo>
                    <a:pt x="31" y="219"/>
                  </a:lnTo>
                  <a:lnTo>
                    <a:pt x="9" y="179"/>
                  </a:lnTo>
                  <a:lnTo>
                    <a:pt x="0" y="137"/>
                  </a:lnTo>
                  <a:lnTo>
                    <a:pt x="2" y="95"/>
                  </a:lnTo>
                  <a:lnTo>
                    <a:pt x="19" y="51"/>
                  </a:lnTo>
                  <a:lnTo>
                    <a:pt x="44" y="0"/>
                  </a:lnTo>
                  <a:lnTo>
                    <a:pt x="120" y="52"/>
                  </a:lnTo>
                  <a:lnTo>
                    <a:pt x="95" y="98"/>
                  </a:lnTo>
                  <a:lnTo>
                    <a:pt x="95" y="143"/>
                  </a:lnTo>
                  <a:lnTo>
                    <a:pt x="122" y="191"/>
                  </a:lnTo>
                  <a:lnTo>
                    <a:pt x="162" y="235"/>
                  </a:lnTo>
                  <a:lnTo>
                    <a:pt x="223" y="284"/>
                  </a:lnTo>
                  <a:lnTo>
                    <a:pt x="290" y="317"/>
                  </a:lnTo>
                  <a:lnTo>
                    <a:pt x="332" y="351"/>
                  </a:lnTo>
                  <a:lnTo>
                    <a:pt x="351" y="378"/>
                  </a:lnTo>
                  <a:lnTo>
                    <a:pt x="367" y="421"/>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 name="Freeform 13"/>
            <p:cNvSpPr>
              <a:spLocks/>
            </p:cNvSpPr>
            <p:nvPr/>
          </p:nvSpPr>
          <p:spPr bwMode="auto">
            <a:xfrm>
              <a:off x="2432" y="1792"/>
              <a:ext cx="989" cy="1439"/>
            </a:xfrm>
            <a:custGeom>
              <a:avLst/>
              <a:gdLst>
                <a:gd name="T0" fmla="*/ 525 w 989"/>
                <a:gd name="T1" fmla="*/ 1438 h 1439"/>
                <a:gd name="T2" fmla="*/ 582 w 989"/>
                <a:gd name="T3" fmla="*/ 1409 h 1439"/>
                <a:gd name="T4" fmla="*/ 647 w 989"/>
                <a:gd name="T5" fmla="*/ 1355 h 1439"/>
                <a:gd name="T6" fmla="*/ 670 w 989"/>
                <a:gd name="T7" fmla="*/ 1304 h 1439"/>
                <a:gd name="T8" fmla="*/ 686 w 989"/>
                <a:gd name="T9" fmla="*/ 1255 h 1439"/>
                <a:gd name="T10" fmla="*/ 677 w 989"/>
                <a:gd name="T11" fmla="*/ 1198 h 1439"/>
                <a:gd name="T12" fmla="*/ 637 w 989"/>
                <a:gd name="T13" fmla="*/ 1125 h 1439"/>
                <a:gd name="T14" fmla="*/ 609 w 989"/>
                <a:gd name="T15" fmla="*/ 1092 h 1439"/>
                <a:gd name="T16" fmla="*/ 569 w 989"/>
                <a:gd name="T17" fmla="*/ 1063 h 1439"/>
                <a:gd name="T18" fmla="*/ 259 w 989"/>
                <a:gd name="T19" fmla="*/ 905 h 1439"/>
                <a:gd name="T20" fmla="*/ 201 w 989"/>
                <a:gd name="T21" fmla="*/ 863 h 1439"/>
                <a:gd name="T22" fmla="*/ 177 w 989"/>
                <a:gd name="T23" fmla="*/ 843 h 1439"/>
                <a:gd name="T24" fmla="*/ 160 w 989"/>
                <a:gd name="T25" fmla="*/ 800 h 1439"/>
                <a:gd name="T26" fmla="*/ 171 w 989"/>
                <a:gd name="T27" fmla="*/ 766 h 1439"/>
                <a:gd name="T28" fmla="*/ 215 w 989"/>
                <a:gd name="T29" fmla="*/ 738 h 1439"/>
                <a:gd name="T30" fmla="*/ 294 w 989"/>
                <a:gd name="T31" fmla="*/ 709 h 1439"/>
                <a:gd name="T32" fmla="*/ 780 w 989"/>
                <a:gd name="T33" fmla="*/ 521 h 1439"/>
                <a:gd name="T34" fmla="*/ 856 w 989"/>
                <a:gd name="T35" fmla="*/ 471 h 1439"/>
                <a:gd name="T36" fmla="*/ 918 w 989"/>
                <a:gd name="T37" fmla="*/ 417 h 1439"/>
                <a:gd name="T38" fmla="*/ 953 w 989"/>
                <a:gd name="T39" fmla="*/ 379 h 1439"/>
                <a:gd name="T40" fmla="*/ 984 w 989"/>
                <a:gd name="T41" fmla="*/ 334 h 1439"/>
                <a:gd name="T42" fmla="*/ 988 w 989"/>
                <a:gd name="T43" fmla="*/ 274 h 1439"/>
                <a:gd name="T44" fmla="*/ 972 w 989"/>
                <a:gd name="T45" fmla="*/ 214 h 1439"/>
                <a:gd name="T46" fmla="*/ 953 w 989"/>
                <a:gd name="T47" fmla="*/ 167 h 1439"/>
                <a:gd name="T48" fmla="*/ 920 w 989"/>
                <a:gd name="T49" fmla="*/ 126 h 1439"/>
                <a:gd name="T50" fmla="*/ 875 w 989"/>
                <a:gd name="T51" fmla="*/ 85 h 1439"/>
                <a:gd name="T52" fmla="*/ 828 w 989"/>
                <a:gd name="T53" fmla="*/ 50 h 1439"/>
                <a:gd name="T54" fmla="*/ 803 w 989"/>
                <a:gd name="T55" fmla="*/ 29 h 1439"/>
                <a:gd name="T56" fmla="*/ 756 w 989"/>
                <a:gd name="T57" fmla="*/ 0 h 1439"/>
                <a:gd name="T58" fmla="*/ 588 w 989"/>
                <a:gd name="T59" fmla="*/ 61 h 1439"/>
                <a:gd name="T60" fmla="*/ 649 w 989"/>
                <a:gd name="T61" fmla="*/ 104 h 1439"/>
                <a:gd name="T62" fmla="*/ 694 w 989"/>
                <a:gd name="T63" fmla="*/ 145 h 1439"/>
                <a:gd name="T64" fmla="*/ 739 w 989"/>
                <a:gd name="T65" fmla="*/ 182 h 1439"/>
                <a:gd name="T66" fmla="*/ 780 w 989"/>
                <a:gd name="T67" fmla="*/ 223 h 1439"/>
                <a:gd name="T68" fmla="*/ 803 w 989"/>
                <a:gd name="T69" fmla="*/ 272 h 1439"/>
                <a:gd name="T70" fmla="*/ 787 w 989"/>
                <a:gd name="T71" fmla="*/ 323 h 1439"/>
                <a:gd name="T72" fmla="*/ 729 w 989"/>
                <a:gd name="T73" fmla="*/ 369 h 1439"/>
                <a:gd name="T74" fmla="*/ 639 w 989"/>
                <a:gd name="T75" fmla="*/ 413 h 1439"/>
                <a:gd name="T76" fmla="*/ 212 w 989"/>
                <a:gd name="T77" fmla="*/ 589 h 1439"/>
                <a:gd name="T78" fmla="*/ 160 w 989"/>
                <a:gd name="T79" fmla="*/ 608 h 1439"/>
                <a:gd name="T80" fmla="*/ 88 w 989"/>
                <a:gd name="T81" fmla="*/ 653 h 1439"/>
                <a:gd name="T82" fmla="*/ 43 w 989"/>
                <a:gd name="T83" fmla="*/ 698 h 1439"/>
                <a:gd name="T84" fmla="*/ 9 w 989"/>
                <a:gd name="T85" fmla="*/ 755 h 1439"/>
                <a:gd name="T86" fmla="*/ 0 w 989"/>
                <a:gd name="T87" fmla="*/ 820 h 1439"/>
                <a:gd name="T88" fmla="*/ 10 w 989"/>
                <a:gd name="T89" fmla="*/ 872 h 1439"/>
                <a:gd name="T90" fmla="*/ 40 w 989"/>
                <a:gd name="T91" fmla="*/ 914 h 1439"/>
                <a:gd name="T92" fmla="*/ 84 w 989"/>
                <a:gd name="T93" fmla="*/ 949 h 1439"/>
                <a:gd name="T94" fmla="*/ 159 w 989"/>
                <a:gd name="T95" fmla="*/ 999 h 1439"/>
                <a:gd name="T96" fmla="*/ 487 w 989"/>
                <a:gd name="T97" fmla="*/ 1164 h 1439"/>
                <a:gd name="T98" fmla="*/ 530 w 989"/>
                <a:gd name="T99" fmla="*/ 1197 h 1439"/>
                <a:gd name="T100" fmla="*/ 569 w 989"/>
                <a:gd name="T101" fmla="*/ 1236 h 1439"/>
                <a:gd name="T102" fmla="*/ 557 w 989"/>
                <a:gd name="T103" fmla="*/ 1292 h 1439"/>
                <a:gd name="T104" fmla="*/ 502 w 989"/>
                <a:gd name="T105" fmla="*/ 1354 h 1439"/>
                <a:gd name="T106" fmla="*/ 434 w 989"/>
                <a:gd name="T107" fmla="*/ 1394 h 1439"/>
                <a:gd name="T108" fmla="*/ 525 w 989"/>
                <a:gd name="T109"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9" h="1439">
                  <a:moveTo>
                    <a:pt x="525" y="1438"/>
                  </a:moveTo>
                  <a:lnTo>
                    <a:pt x="582" y="1409"/>
                  </a:lnTo>
                  <a:lnTo>
                    <a:pt x="647" y="1355"/>
                  </a:lnTo>
                  <a:lnTo>
                    <a:pt x="670" y="1304"/>
                  </a:lnTo>
                  <a:lnTo>
                    <a:pt x="686" y="1255"/>
                  </a:lnTo>
                  <a:lnTo>
                    <a:pt x="677" y="1198"/>
                  </a:lnTo>
                  <a:lnTo>
                    <a:pt x="637" y="1125"/>
                  </a:lnTo>
                  <a:lnTo>
                    <a:pt x="609" y="1092"/>
                  </a:lnTo>
                  <a:lnTo>
                    <a:pt x="569" y="1063"/>
                  </a:lnTo>
                  <a:lnTo>
                    <a:pt x="259" y="905"/>
                  </a:lnTo>
                  <a:lnTo>
                    <a:pt x="201" y="863"/>
                  </a:lnTo>
                  <a:lnTo>
                    <a:pt x="177" y="843"/>
                  </a:lnTo>
                  <a:lnTo>
                    <a:pt x="160" y="800"/>
                  </a:lnTo>
                  <a:lnTo>
                    <a:pt x="171" y="766"/>
                  </a:lnTo>
                  <a:lnTo>
                    <a:pt x="215" y="738"/>
                  </a:lnTo>
                  <a:lnTo>
                    <a:pt x="294" y="709"/>
                  </a:lnTo>
                  <a:lnTo>
                    <a:pt x="780" y="521"/>
                  </a:lnTo>
                  <a:lnTo>
                    <a:pt x="856" y="471"/>
                  </a:lnTo>
                  <a:lnTo>
                    <a:pt x="918" y="417"/>
                  </a:lnTo>
                  <a:lnTo>
                    <a:pt x="953" y="379"/>
                  </a:lnTo>
                  <a:lnTo>
                    <a:pt x="984" y="334"/>
                  </a:lnTo>
                  <a:lnTo>
                    <a:pt x="988" y="274"/>
                  </a:lnTo>
                  <a:lnTo>
                    <a:pt x="972" y="214"/>
                  </a:lnTo>
                  <a:lnTo>
                    <a:pt x="953" y="167"/>
                  </a:lnTo>
                  <a:lnTo>
                    <a:pt x="920" y="126"/>
                  </a:lnTo>
                  <a:lnTo>
                    <a:pt x="875" y="85"/>
                  </a:lnTo>
                  <a:lnTo>
                    <a:pt x="828" y="50"/>
                  </a:lnTo>
                  <a:lnTo>
                    <a:pt x="803" y="29"/>
                  </a:lnTo>
                  <a:lnTo>
                    <a:pt x="756" y="0"/>
                  </a:lnTo>
                  <a:lnTo>
                    <a:pt x="588" y="61"/>
                  </a:lnTo>
                  <a:lnTo>
                    <a:pt x="649" y="104"/>
                  </a:lnTo>
                  <a:lnTo>
                    <a:pt x="694" y="145"/>
                  </a:lnTo>
                  <a:lnTo>
                    <a:pt x="739" y="182"/>
                  </a:lnTo>
                  <a:lnTo>
                    <a:pt x="780" y="223"/>
                  </a:lnTo>
                  <a:lnTo>
                    <a:pt x="803" y="272"/>
                  </a:lnTo>
                  <a:lnTo>
                    <a:pt x="787" y="323"/>
                  </a:lnTo>
                  <a:lnTo>
                    <a:pt x="729" y="369"/>
                  </a:lnTo>
                  <a:lnTo>
                    <a:pt x="639" y="413"/>
                  </a:lnTo>
                  <a:lnTo>
                    <a:pt x="212" y="589"/>
                  </a:lnTo>
                  <a:lnTo>
                    <a:pt x="160" y="608"/>
                  </a:lnTo>
                  <a:lnTo>
                    <a:pt x="88" y="653"/>
                  </a:lnTo>
                  <a:lnTo>
                    <a:pt x="43" y="698"/>
                  </a:lnTo>
                  <a:lnTo>
                    <a:pt x="9" y="755"/>
                  </a:lnTo>
                  <a:lnTo>
                    <a:pt x="0" y="820"/>
                  </a:lnTo>
                  <a:lnTo>
                    <a:pt x="10" y="872"/>
                  </a:lnTo>
                  <a:lnTo>
                    <a:pt x="40" y="914"/>
                  </a:lnTo>
                  <a:lnTo>
                    <a:pt x="84" y="949"/>
                  </a:lnTo>
                  <a:lnTo>
                    <a:pt x="159" y="999"/>
                  </a:lnTo>
                  <a:lnTo>
                    <a:pt x="487" y="1164"/>
                  </a:lnTo>
                  <a:lnTo>
                    <a:pt x="530" y="1197"/>
                  </a:lnTo>
                  <a:lnTo>
                    <a:pt x="569" y="1236"/>
                  </a:lnTo>
                  <a:lnTo>
                    <a:pt x="557" y="1292"/>
                  </a:lnTo>
                  <a:lnTo>
                    <a:pt x="502" y="1354"/>
                  </a:lnTo>
                  <a:lnTo>
                    <a:pt x="434" y="1394"/>
                  </a:lnTo>
                  <a:lnTo>
                    <a:pt x="525" y="1438"/>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 name="Freeform 14"/>
            <p:cNvSpPr>
              <a:spLocks/>
            </p:cNvSpPr>
            <p:nvPr/>
          </p:nvSpPr>
          <p:spPr bwMode="auto">
            <a:xfrm>
              <a:off x="2100" y="1162"/>
              <a:ext cx="669" cy="582"/>
            </a:xfrm>
            <a:custGeom>
              <a:avLst/>
              <a:gdLst>
                <a:gd name="T0" fmla="*/ 668 w 669"/>
                <a:gd name="T1" fmla="*/ 553 h 582"/>
                <a:gd name="T2" fmla="*/ 668 w 669"/>
                <a:gd name="T3" fmla="*/ 450 h 582"/>
                <a:gd name="T4" fmla="*/ 562 w 669"/>
                <a:gd name="T5" fmla="*/ 435 h 582"/>
                <a:gd name="T6" fmla="*/ 448 w 669"/>
                <a:gd name="T7" fmla="*/ 420 h 582"/>
                <a:gd name="T8" fmla="*/ 367 w 669"/>
                <a:gd name="T9" fmla="*/ 400 h 582"/>
                <a:gd name="T10" fmla="*/ 314 w 669"/>
                <a:gd name="T11" fmla="*/ 378 h 582"/>
                <a:gd name="T12" fmla="*/ 257 w 669"/>
                <a:gd name="T13" fmla="*/ 349 h 582"/>
                <a:gd name="T14" fmla="*/ 220 w 669"/>
                <a:gd name="T15" fmla="*/ 314 h 582"/>
                <a:gd name="T16" fmla="*/ 193 w 669"/>
                <a:gd name="T17" fmla="*/ 274 h 582"/>
                <a:gd name="T18" fmla="*/ 180 w 669"/>
                <a:gd name="T19" fmla="*/ 231 h 582"/>
                <a:gd name="T20" fmla="*/ 180 w 669"/>
                <a:gd name="T21" fmla="*/ 189 h 582"/>
                <a:gd name="T22" fmla="*/ 193 w 669"/>
                <a:gd name="T23" fmla="*/ 165 h 582"/>
                <a:gd name="T24" fmla="*/ 209 w 669"/>
                <a:gd name="T25" fmla="*/ 143 h 582"/>
                <a:gd name="T26" fmla="*/ 255 w 669"/>
                <a:gd name="T27" fmla="*/ 127 h 582"/>
                <a:gd name="T28" fmla="*/ 297 w 669"/>
                <a:gd name="T29" fmla="*/ 127 h 582"/>
                <a:gd name="T30" fmla="*/ 345 w 669"/>
                <a:gd name="T31" fmla="*/ 141 h 582"/>
                <a:gd name="T32" fmla="*/ 396 w 669"/>
                <a:gd name="T33" fmla="*/ 156 h 582"/>
                <a:gd name="T34" fmla="*/ 448 w 669"/>
                <a:gd name="T35" fmla="*/ 163 h 582"/>
                <a:gd name="T36" fmla="*/ 477 w 669"/>
                <a:gd name="T37" fmla="*/ 125 h 582"/>
                <a:gd name="T38" fmla="*/ 464 w 669"/>
                <a:gd name="T39" fmla="*/ 86 h 582"/>
                <a:gd name="T40" fmla="*/ 415 w 669"/>
                <a:gd name="T41" fmla="*/ 42 h 582"/>
                <a:gd name="T42" fmla="*/ 363 w 669"/>
                <a:gd name="T43" fmla="*/ 18 h 582"/>
                <a:gd name="T44" fmla="*/ 319 w 669"/>
                <a:gd name="T45" fmla="*/ 7 h 582"/>
                <a:gd name="T46" fmla="*/ 273 w 669"/>
                <a:gd name="T47" fmla="*/ 2 h 582"/>
                <a:gd name="T48" fmla="*/ 222 w 669"/>
                <a:gd name="T49" fmla="*/ 0 h 582"/>
                <a:gd name="T50" fmla="*/ 176 w 669"/>
                <a:gd name="T51" fmla="*/ 4 h 582"/>
                <a:gd name="T52" fmla="*/ 136 w 669"/>
                <a:gd name="T53" fmla="*/ 15 h 582"/>
                <a:gd name="T54" fmla="*/ 86 w 669"/>
                <a:gd name="T55" fmla="*/ 33 h 582"/>
                <a:gd name="T56" fmla="*/ 50 w 669"/>
                <a:gd name="T57" fmla="*/ 66 h 582"/>
                <a:gd name="T58" fmla="*/ 22 w 669"/>
                <a:gd name="T59" fmla="*/ 99 h 582"/>
                <a:gd name="T60" fmla="*/ 6 w 669"/>
                <a:gd name="T61" fmla="*/ 145 h 582"/>
                <a:gd name="T62" fmla="*/ 0 w 669"/>
                <a:gd name="T63" fmla="*/ 189 h 582"/>
                <a:gd name="T64" fmla="*/ 9 w 669"/>
                <a:gd name="T65" fmla="*/ 237 h 582"/>
                <a:gd name="T66" fmla="*/ 22 w 669"/>
                <a:gd name="T67" fmla="*/ 285 h 582"/>
                <a:gd name="T68" fmla="*/ 50 w 669"/>
                <a:gd name="T69" fmla="*/ 330 h 582"/>
                <a:gd name="T70" fmla="*/ 81 w 669"/>
                <a:gd name="T71" fmla="*/ 375 h 582"/>
                <a:gd name="T72" fmla="*/ 125 w 669"/>
                <a:gd name="T73" fmla="*/ 419 h 582"/>
                <a:gd name="T74" fmla="*/ 169 w 669"/>
                <a:gd name="T75" fmla="*/ 457 h 582"/>
                <a:gd name="T76" fmla="*/ 217 w 669"/>
                <a:gd name="T77" fmla="*/ 488 h 582"/>
                <a:gd name="T78" fmla="*/ 266 w 669"/>
                <a:gd name="T79" fmla="*/ 514 h 582"/>
                <a:gd name="T80" fmla="*/ 310 w 669"/>
                <a:gd name="T81" fmla="*/ 534 h 582"/>
                <a:gd name="T82" fmla="*/ 369 w 669"/>
                <a:gd name="T83" fmla="*/ 549 h 582"/>
                <a:gd name="T84" fmla="*/ 437 w 669"/>
                <a:gd name="T85" fmla="*/ 568 h 582"/>
                <a:gd name="T86" fmla="*/ 516 w 669"/>
                <a:gd name="T87" fmla="*/ 581 h 582"/>
                <a:gd name="T88" fmla="*/ 595 w 669"/>
                <a:gd name="T89" fmla="*/ 577 h 582"/>
                <a:gd name="T90" fmla="*/ 668 w 669"/>
                <a:gd name="T91" fmla="*/ 55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9" h="582">
                  <a:moveTo>
                    <a:pt x="668" y="553"/>
                  </a:moveTo>
                  <a:lnTo>
                    <a:pt x="668" y="450"/>
                  </a:lnTo>
                  <a:lnTo>
                    <a:pt x="562" y="435"/>
                  </a:lnTo>
                  <a:lnTo>
                    <a:pt x="448" y="420"/>
                  </a:lnTo>
                  <a:lnTo>
                    <a:pt x="367" y="400"/>
                  </a:lnTo>
                  <a:lnTo>
                    <a:pt x="314" y="378"/>
                  </a:lnTo>
                  <a:lnTo>
                    <a:pt x="257" y="349"/>
                  </a:lnTo>
                  <a:lnTo>
                    <a:pt x="220" y="314"/>
                  </a:lnTo>
                  <a:lnTo>
                    <a:pt x="193" y="274"/>
                  </a:lnTo>
                  <a:lnTo>
                    <a:pt x="180" y="231"/>
                  </a:lnTo>
                  <a:lnTo>
                    <a:pt x="180" y="189"/>
                  </a:lnTo>
                  <a:lnTo>
                    <a:pt x="193" y="165"/>
                  </a:lnTo>
                  <a:lnTo>
                    <a:pt x="209" y="143"/>
                  </a:lnTo>
                  <a:lnTo>
                    <a:pt x="255" y="127"/>
                  </a:lnTo>
                  <a:lnTo>
                    <a:pt x="297" y="127"/>
                  </a:lnTo>
                  <a:lnTo>
                    <a:pt x="345" y="141"/>
                  </a:lnTo>
                  <a:lnTo>
                    <a:pt x="396" y="156"/>
                  </a:lnTo>
                  <a:lnTo>
                    <a:pt x="448" y="163"/>
                  </a:lnTo>
                  <a:lnTo>
                    <a:pt x="477" y="125"/>
                  </a:lnTo>
                  <a:lnTo>
                    <a:pt x="464" y="86"/>
                  </a:lnTo>
                  <a:lnTo>
                    <a:pt x="415" y="42"/>
                  </a:lnTo>
                  <a:lnTo>
                    <a:pt x="363" y="18"/>
                  </a:lnTo>
                  <a:lnTo>
                    <a:pt x="319" y="7"/>
                  </a:lnTo>
                  <a:lnTo>
                    <a:pt x="273" y="2"/>
                  </a:lnTo>
                  <a:lnTo>
                    <a:pt x="222" y="0"/>
                  </a:lnTo>
                  <a:lnTo>
                    <a:pt x="176" y="4"/>
                  </a:lnTo>
                  <a:lnTo>
                    <a:pt x="136" y="15"/>
                  </a:lnTo>
                  <a:lnTo>
                    <a:pt x="86" y="33"/>
                  </a:lnTo>
                  <a:lnTo>
                    <a:pt x="50" y="66"/>
                  </a:lnTo>
                  <a:lnTo>
                    <a:pt x="22" y="99"/>
                  </a:lnTo>
                  <a:lnTo>
                    <a:pt x="6" y="145"/>
                  </a:lnTo>
                  <a:lnTo>
                    <a:pt x="0" y="189"/>
                  </a:lnTo>
                  <a:lnTo>
                    <a:pt x="9" y="237"/>
                  </a:lnTo>
                  <a:lnTo>
                    <a:pt x="22" y="285"/>
                  </a:lnTo>
                  <a:lnTo>
                    <a:pt x="50" y="330"/>
                  </a:lnTo>
                  <a:lnTo>
                    <a:pt x="81" y="375"/>
                  </a:lnTo>
                  <a:lnTo>
                    <a:pt x="125" y="419"/>
                  </a:lnTo>
                  <a:lnTo>
                    <a:pt x="169" y="457"/>
                  </a:lnTo>
                  <a:lnTo>
                    <a:pt x="217" y="488"/>
                  </a:lnTo>
                  <a:lnTo>
                    <a:pt x="266" y="514"/>
                  </a:lnTo>
                  <a:lnTo>
                    <a:pt x="310" y="534"/>
                  </a:lnTo>
                  <a:lnTo>
                    <a:pt x="369" y="549"/>
                  </a:lnTo>
                  <a:lnTo>
                    <a:pt x="437" y="568"/>
                  </a:lnTo>
                  <a:lnTo>
                    <a:pt x="516" y="581"/>
                  </a:lnTo>
                  <a:lnTo>
                    <a:pt x="595" y="577"/>
                  </a:lnTo>
                  <a:lnTo>
                    <a:pt x="668" y="553"/>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5" name="Freeform 15"/>
            <p:cNvSpPr>
              <a:spLocks/>
            </p:cNvSpPr>
            <p:nvPr/>
          </p:nvSpPr>
          <p:spPr bwMode="auto">
            <a:xfrm>
              <a:off x="1365" y="583"/>
              <a:ext cx="1413" cy="549"/>
            </a:xfrm>
            <a:custGeom>
              <a:avLst/>
              <a:gdLst>
                <a:gd name="T0" fmla="*/ 1412 w 1413"/>
                <a:gd name="T1" fmla="*/ 548 h 549"/>
                <a:gd name="T2" fmla="*/ 1316 w 1413"/>
                <a:gd name="T3" fmla="*/ 537 h 549"/>
                <a:gd name="T4" fmla="*/ 1237 w 1413"/>
                <a:gd name="T5" fmla="*/ 524 h 549"/>
                <a:gd name="T6" fmla="*/ 1179 w 1413"/>
                <a:gd name="T7" fmla="*/ 511 h 549"/>
                <a:gd name="T8" fmla="*/ 1118 w 1413"/>
                <a:gd name="T9" fmla="*/ 499 h 549"/>
                <a:gd name="T10" fmla="*/ 1060 w 1413"/>
                <a:gd name="T11" fmla="*/ 493 h 549"/>
                <a:gd name="T12" fmla="*/ 1000 w 1413"/>
                <a:gd name="T13" fmla="*/ 495 h 549"/>
                <a:gd name="T14" fmla="*/ 939 w 1413"/>
                <a:gd name="T15" fmla="*/ 499 h 549"/>
                <a:gd name="T16" fmla="*/ 894 w 1413"/>
                <a:gd name="T17" fmla="*/ 482 h 549"/>
                <a:gd name="T18" fmla="*/ 962 w 1413"/>
                <a:gd name="T19" fmla="*/ 440 h 549"/>
                <a:gd name="T20" fmla="*/ 1005 w 1413"/>
                <a:gd name="T21" fmla="*/ 411 h 549"/>
                <a:gd name="T22" fmla="*/ 1043 w 1413"/>
                <a:gd name="T23" fmla="*/ 381 h 549"/>
                <a:gd name="T24" fmla="*/ 1069 w 1413"/>
                <a:gd name="T25" fmla="*/ 348 h 549"/>
                <a:gd name="T26" fmla="*/ 962 w 1413"/>
                <a:gd name="T27" fmla="*/ 383 h 549"/>
                <a:gd name="T28" fmla="*/ 855 w 1413"/>
                <a:gd name="T29" fmla="*/ 418 h 549"/>
                <a:gd name="T30" fmla="*/ 783 w 1413"/>
                <a:gd name="T31" fmla="*/ 436 h 549"/>
                <a:gd name="T32" fmla="*/ 670 w 1413"/>
                <a:gd name="T33" fmla="*/ 449 h 549"/>
                <a:gd name="T34" fmla="*/ 597 w 1413"/>
                <a:gd name="T35" fmla="*/ 449 h 549"/>
                <a:gd name="T36" fmla="*/ 531 w 1413"/>
                <a:gd name="T37" fmla="*/ 444 h 549"/>
                <a:gd name="T38" fmla="*/ 486 w 1413"/>
                <a:gd name="T39" fmla="*/ 427 h 549"/>
                <a:gd name="T40" fmla="*/ 459 w 1413"/>
                <a:gd name="T41" fmla="*/ 407 h 549"/>
                <a:gd name="T42" fmla="*/ 527 w 1413"/>
                <a:gd name="T43" fmla="*/ 389 h 549"/>
                <a:gd name="T44" fmla="*/ 572 w 1413"/>
                <a:gd name="T45" fmla="*/ 365 h 549"/>
                <a:gd name="T46" fmla="*/ 599 w 1413"/>
                <a:gd name="T47" fmla="*/ 339 h 549"/>
                <a:gd name="T48" fmla="*/ 634 w 1413"/>
                <a:gd name="T49" fmla="*/ 308 h 549"/>
                <a:gd name="T50" fmla="*/ 544 w 1413"/>
                <a:gd name="T51" fmla="*/ 334 h 549"/>
                <a:gd name="T52" fmla="*/ 463 w 1413"/>
                <a:gd name="T53" fmla="*/ 348 h 549"/>
                <a:gd name="T54" fmla="*/ 378 w 1413"/>
                <a:gd name="T55" fmla="*/ 356 h 549"/>
                <a:gd name="T56" fmla="*/ 303 w 1413"/>
                <a:gd name="T57" fmla="*/ 352 h 549"/>
                <a:gd name="T58" fmla="*/ 254 w 1413"/>
                <a:gd name="T59" fmla="*/ 334 h 549"/>
                <a:gd name="T60" fmla="*/ 233 w 1413"/>
                <a:gd name="T61" fmla="*/ 312 h 549"/>
                <a:gd name="T62" fmla="*/ 281 w 1413"/>
                <a:gd name="T63" fmla="*/ 291 h 549"/>
                <a:gd name="T64" fmla="*/ 313 w 1413"/>
                <a:gd name="T65" fmla="*/ 269 h 549"/>
                <a:gd name="T66" fmla="*/ 341 w 1413"/>
                <a:gd name="T67" fmla="*/ 244 h 549"/>
                <a:gd name="T68" fmla="*/ 339 w 1413"/>
                <a:gd name="T69" fmla="*/ 229 h 549"/>
                <a:gd name="T70" fmla="*/ 262 w 1413"/>
                <a:gd name="T71" fmla="*/ 246 h 549"/>
                <a:gd name="T72" fmla="*/ 179 w 1413"/>
                <a:gd name="T73" fmla="*/ 255 h 549"/>
                <a:gd name="T74" fmla="*/ 109 w 1413"/>
                <a:gd name="T75" fmla="*/ 254 h 549"/>
                <a:gd name="T76" fmla="*/ 51 w 1413"/>
                <a:gd name="T77" fmla="*/ 244 h 549"/>
                <a:gd name="T78" fmla="*/ 19 w 1413"/>
                <a:gd name="T79" fmla="*/ 229 h 549"/>
                <a:gd name="T80" fmla="*/ 0 w 1413"/>
                <a:gd name="T81" fmla="*/ 205 h 549"/>
                <a:gd name="T82" fmla="*/ 120 w 1413"/>
                <a:gd name="T83" fmla="*/ 187 h 549"/>
                <a:gd name="T84" fmla="*/ 309 w 1413"/>
                <a:gd name="T85" fmla="*/ 156 h 549"/>
                <a:gd name="T86" fmla="*/ 544 w 1413"/>
                <a:gd name="T87" fmla="*/ 119 h 549"/>
                <a:gd name="T88" fmla="*/ 742 w 1413"/>
                <a:gd name="T89" fmla="*/ 71 h 549"/>
                <a:gd name="T90" fmla="*/ 926 w 1413"/>
                <a:gd name="T91" fmla="*/ 26 h 549"/>
                <a:gd name="T92" fmla="*/ 1020 w 1413"/>
                <a:gd name="T93" fmla="*/ 9 h 549"/>
                <a:gd name="T94" fmla="*/ 1098 w 1413"/>
                <a:gd name="T95" fmla="*/ 0 h 549"/>
                <a:gd name="T96" fmla="*/ 1165 w 1413"/>
                <a:gd name="T97" fmla="*/ 2 h 549"/>
                <a:gd name="T98" fmla="*/ 1211 w 1413"/>
                <a:gd name="T99" fmla="*/ 7 h 549"/>
                <a:gd name="T100" fmla="*/ 1254 w 1413"/>
                <a:gd name="T101" fmla="*/ 27 h 549"/>
                <a:gd name="T102" fmla="*/ 1288 w 1413"/>
                <a:gd name="T103" fmla="*/ 71 h 549"/>
                <a:gd name="T104" fmla="*/ 1301 w 1413"/>
                <a:gd name="T105" fmla="*/ 117 h 549"/>
                <a:gd name="T106" fmla="*/ 1316 w 1413"/>
                <a:gd name="T107" fmla="*/ 148 h 549"/>
                <a:gd name="T108" fmla="*/ 1344 w 1413"/>
                <a:gd name="T109" fmla="*/ 159 h 549"/>
                <a:gd name="T110" fmla="*/ 1384 w 1413"/>
                <a:gd name="T111" fmla="*/ 156 h 549"/>
                <a:gd name="T112" fmla="*/ 1412 w 1413"/>
                <a:gd name="T113" fmla="*/ 145 h 549"/>
                <a:gd name="T114" fmla="*/ 1412 w 1413"/>
                <a:gd name="T115" fmla="*/ 548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3" h="549">
                  <a:moveTo>
                    <a:pt x="1412" y="548"/>
                  </a:moveTo>
                  <a:lnTo>
                    <a:pt x="1316" y="537"/>
                  </a:lnTo>
                  <a:lnTo>
                    <a:pt x="1237" y="524"/>
                  </a:lnTo>
                  <a:lnTo>
                    <a:pt x="1179" y="511"/>
                  </a:lnTo>
                  <a:lnTo>
                    <a:pt x="1118" y="499"/>
                  </a:lnTo>
                  <a:lnTo>
                    <a:pt x="1060" y="493"/>
                  </a:lnTo>
                  <a:lnTo>
                    <a:pt x="1000" y="495"/>
                  </a:lnTo>
                  <a:lnTo>
                    <a:pt x="939" y="499"/>
                  </a:lnTo>
                  <a:lnTo>
                    <a:pt x="894" y="482"/>
                  </a:lnTo>
                  <a:lnTo>
                    <a:pt x="962" y="440"/>
                  </a:lnTo>
                  <a:lnTo>
                    <a:pt x="1005" y="411"/>
                  </a:lnTo>
                  <a:lnTo>
                    <a:pt x="1043" y="381"/>
                  </a:lnTo>
                  <a:lnTo>
                    <a:pt x="1069" y="348"/>
                  </a:lnTo>
                  <a:lnTo>
                    <a:pt x="962" y="383"/>
                  </a:lnTo>
                  <a:lnTo>
                    <a:pt x="855" y="418"/>
                  </a:lnTo>
                  <a:lnTo>
                    <a:pt x="783" y="436"/>
                  </a:lnTo>
                  <a:lnTo>
                    <a:pt x="670" y="449"/>
                  </a:lnTo>
                  <a:lnTo>
                    <a:pt x="597" y="449"/>
                  </a:lnTo>
                  <a:lnTo>
                    <a:pt x="531" y="444"/>
                  </a:lnTo>
                  <a:lnTo>
                    <a:pt x="486" y="427"/>
                  </a:lnTo>
                  <a:lnTo>
                    <a:pt x="459" y="407"/>
                  </a:lnTo>
                  <a:lnTo>
                    <a:pt x="527" y="389"/>
                  </a:lnTo>
                  <a:lnTo>
                    <a:pt x="572" y="365"/>
                  </a:lnTo>
                  <a:lnTo>
                    <a:pt x="599" y="339"/>
                  </a:lnTo>
                  <a:lnTo>
                    <a:pt x="634" y="308"/>
                  </a:lnTo>
                  <a:lnTo>
                    <a:pt x="544" y="334"/>
                  </a:lnTo>
                  <a:lnTo>
                    <a:pt x="463" y="348"/>
                  </a:lnTo>
                  <a:lnTo>
                    <a:pt x="378" y="356"/>
                  </a:lnTo>
                  <a:lnTo>
                    <a:pt x="303" y="352"/>
                  </a:lnTo>
                  <a:lnTo>
                    <a:pt x="254" y="334"/>
                  </a:lnTo>
                  <a:lnTo>
                    <a:pt x="233" y="312"/>
                  </a:lnTo>
                  <a:lnTo>
                    <a:pt x="281" y="291"/>
                  </a:lnTo>
                  <a:lnTo>
                    <a:pt x="313" y="269"/>
                  </a:lnTo>
                  <a:lnTo>
                    <a:pt x="341" y="244"/>
                  </a:lnTo>
                  <a:lnTo>
                    <a:pt x="339" y="229"/>
                  </a:lnTo>
                  <a:lnTo>
                    <a:pt x="262" y="246"/>
                  </a:lnTo>
                  <a:lnTo>
                    <a:pt x="179" y="255"/>
                  </a:lnTo>
                  <a:lnTo>
                    <a:pt x="109" y="254"/>
                  </a:lnTo>
                  <a:lnTo>
                    <a:pt x="51" y="244"/>
                  </a:lnTo>
                  <a:lnTo>
                    <a:pt x="19" y="229"/>
                  </a:lnTo>
                  <a:lnTo>
                    <a:pt x="0" y="205"/>
                  </a:lnTo>
                  <a:lnTo>
                    <a:pt x="120" y="187"/>
                  </a:lnTo>
                  <a:lnTo>
                    <a:pt x="309" y="156"/>
                  </a:lnTo>
                  <a:lnTo>
                    <a:pt x="544" y="119"/>
                  </a:lnTo>
                  <a:lnTo>
                    <a:pt x="742" y="71"/>
                  </a:lnTo>
                  <a:lnTo>
                    <a:pt x="926" y="26"/>
                  </a:lnTo>
                  <a:lnTo>
                    <a:pt x="1020" y="9"/>
                  </a:lnTo>
                  <a:lnTo>
                    <a:pt x="1098" y="0"/>
                  </a:lnTo>
                  <a:lnTo>
                    <a:pt x="1165" y="2"/>
                  </a:lnTo>
                  <a:lnTo>
                    <a:pt x="1211" y="7"/>
                  </a:lnTo>
                  <a:lnTo>
                    <a:pt x="1254" y="27"/>
                  </a:lnTo>
                  <a:lnTo>
                    <a:pt x="1288" y="71"/>
                  </a:lnTo>
                  <a:lnTo>
                    <a:pt x="1301" y="117"/>
                  </a:lnTo>
                  <a:lnTo>
                    <a:pt x="1316" y="148"/>
                  </a:lnTo>
                  <a:lnTo>
                    <a:pt x="1344" y="159"/>
                  </a:lnTo>
                  <a:lnTo>
                    <a:pt x="1384" y="156"/>
                  </a:lnTo>
                  <a:lnTo>
                    <a:pt x="1412" y="145"/>
                  </a:lnTo>
                  <a:lnTo>
                    <a:pt x="1412" y="548"/>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 name="Oval 16"/>
            <p:cNvSpPr>
              <a:spLocks noChangeArrowheads="1"/>
            </p:cNvSpPr>
            <p:nvPr/>
          </p:nvSpPr>
          <p:spPr bwMode="auto">
            <a:xfrm>
              <a:off x="2785" y="355"/>
              <a:ext cx="187" cy="198"/>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 name="Freeform 17"/>
            <p:cNvSpPr>
              <a:spLocks/>
            </p:cNvSpPr>
            <p:nvPr/>
          </p:nvSpPr>
          <p:spPr bwMode="auto">
            <a:xfrm>
              <a:off x="2976" y="583"/>
              <a:ext cx="1413" cy="549"/>
            </a:xfrm>
            <a:custGeom>
              <a:avLst/>
              <a:gdLst>
                <a:gd name="T0" fmla="*/ 0 w 1413"/>
                <a:gd name="T1" fmla="*/ 548 h 549"/>
                <a:gd name="T2" fmla="*/ 96 w 1413"/>
                <a:gd name="T3" fmla="*/ 537 h 549"/>
                <a:gd name="T4" fmla="*/ 175 w 1413"/>
                <a:gd name="T5" fmla="*/ 524 h 549"/>
                <a:gd name="T6" fmla="*/ 233 w 1413"/>
                <a:gd name="T7" fmla="*/ 511 h 549"/>
                <a:gd name="T8" fmla="*/ 294 w 1413"/>
                <a:gd name="T9" fmla="*/ 499 h 549"/>
                <a:gd name="T10" fmla="*/ 352 w 1413"/>
                <a:gd name="T11" fmla="*/ 493 h 549"/>
                <a:gd name="T12" fmla="*/ 412 w 1413"/>
                <a:gd name="T13" fmla="*/ 495 h 549"/>
                <a:gd name="T14" fmla="*/ 473 w 1413"/>
                <a:gd name="T15" fmla="*/ 499 h 549"/>
                <a:gd name="T16" fmla="*/ 518 w 1413"/>
                <a:gd name="T17" fmla="*/ 482 h 549"/>
                <a:gd name="T18" fmla="*/ 450 w 1413"/>
                <a:gd name="T19" fmla="*/ 440 h 549"/>
                <a:gd name="T20" fmla="*/ 407 w 1413"/>
                <a:gd name="T21" fmla="*/ 411 h 549"/>
                <a:gd name="T22" fmla="*/ 369 w 1413"/>
                <a:gd name="T23" fmla="*/ 381 h 549"/>
                <a:gd name="T24" fmla="*/ 343 w 1413"/>
                <a:gd name="T25" fmla="*/ 348 h 549"/>
                <a:gd name="T26" fmla="*/ 450 w 1413"/>
                <a:gd name="T27" fmla="*/ 383 h 549"/>
                <a:gd name="T28" fmla="*/ 557 w 1413"/>
                <a:gd name="T29" fmla="*/ 418 h 549"/>
                <a:gd name="T30" fmla="*/ 629 w 1413"/>
                <a:gd name="T31" fmla="*/ 436 h 549"/>
                <a:gd name="T32" fmla="*/ 742 w 1413"/>
                <a:gd name="T33" fmla="*/ 449 h 549"/>
                <a:gd name="T34" fmla="*/ 815 w 1413"/>
                <a:gd name="T35" fmla="*/ 449 h 549"/>
                <a:gd name="T36" fmla="*/ 881 w 1413"/>
                <a:gd name="T37" fmla="*/ 444 h 549"/>
                <a:gd name="T38" fmla="*/ 926 w 1413"/>
                <a:gd name="T39" fmla="*/ 427 h 549"/>
                <a:gd name="T40" fmla="*/ 953 w 1413"/>
                <a:gd name="T41" fmla="*/ 407 h 549"/>
                <a:gd name="T42" fmla="*/ 885 w 1413"/>
                <a:gd name="T43" fmla="*/ 389 h 549"/>
                <a:gd name="T44" fmla="*/ 840 w 1413"/>
                <a:gd name="T45" fmla="*/ 365 h 549"/>
                <a:gd name="T46" fmla="*/ 809 w 1413"/>
                <a:gd name="T47" fmla="*/ 339 h 549"/>
                <a:gd name="T48" fmla="*/ 778 w 1413"/>
                <a:gd name="T49" fmla="*/ 308 h 549"/>
                <a:gd name="T50" fmla="*/ 868 w 1413"/>
                <a:gd name="T51" fmla="*/ 334 h 549"/>
                <a:gd name="T52" fmla="*/ 949 w 1413"/>
                <a:gd name="T53" fmla="*/ 348 h 549"/>
                <a:gd name="T54" fmla="*/ 1034 w 1413"/>
                <a:gd name="T55" fmla="*/ 356 h 549"/>
                <a:gd name="T56" fmla="*/ 1109 w 1413"/>
                <a:gd name="T57" fmla="*/ 352 h 549"/>
                <a:gd name="T58" fmla="*/ 1158 w 1413"/>
                <a:gd name="T59" fmla="*/ 334 h 549"/>
                <a:gd name="T60" fmla="*/ 1179 w 1413"/>
                <a:gd name="T61" fmla="*/ 312 h 549"/>
                <a:gd name="T62" fmla="*/ 1131 w 1413"/>
                <a:gd name="T63" fmla="*/ 291 h 549"/>
                <a:gd name="T64" fmla="*/ 1099 w 1413"/>
                <a:gd name="T65" fmla="*/ 269 h 549"/>
                <a:gd name="T66" fmla="*/ 1071 w 1413"/>
                <a:gd name="T67" fmla="*/ 244 h 549"/>
                <a:gd name="T68" fmla="*/ 1073 w 1413"/>
                <a:gd name="T69" fmla="*/ 229 h 549"/>
                <a:gd name="T70" fmla="*/ 1150 w 1413"/>
                <a:gd name="T71" fmla="*/ 246 h 549"/>
                <a:gd name="T72" fmla="*/ 1233 w 1413"/>
                <a:gd name="T73" fmla="*/ 255 h 549"/>
                <a:gd name="T74" fmla="*/ 1311 w 1413"/>
                <a:gd name="T75" fmla="*/ 253 h 549"/>
                <a:gd name="T76" fmla="*/ 1361 w 1413"/>
                <a:gd name="T77" fmla="*/ 244 h 549"/>
                <a:gd name="T78" fmla="*/ 1393 w 1413"/>
                <a:gd name="T79" fmla="*/ 229 h 549"/>
                <a:gd name="T80" fmla="*/ 1412 w 1413"/>
                <a:gd name="T81" fmla="*/ 205 h 549"/>
                <a:gd name="T82" fmla="*/ 1292 w 1413"/>
                <a:gd name="T83" fmla="*/ 187 h 549"/>
                <a:gd name="T84" fmla="*/ 1087 w 1413"/>
                <a:gd name="T85" fmla="*/ 158 h 549"/>
                <a:gd name="T86" fmla="*/ 868 w 1413"/>
                <a:gd name="T87" fmla="*/ 119 h 549"/>
                <a:gd name="T88" fmla="*/ 670 w 1413"/>
                <a:gd name="T89" fmla="*/ 71 h 549"/>
                <a:gd name="T90" fmla="*/ 486 w 1413"/>
                <a:gd name="T91" fmla="*/ 26 h 549"/>
                <a:gd name="T92" fmla="*/ 392 w 1413"/>
                <a:gd name="T93" fmla="*/ 9 h 549"/>
                <a:gd name="T94" fmla="*/ 314 w 1413"/>
                <a:gd name="T95" fmla="*/ 0 h 549"/>
                <a:gd name="T96" fmla="*/ 247 w 1413"/>
                <a:gd name="T97" fmla="*/ 2 h 549"/>
                <a:gd name="T98" fmla="*/ 201 w 1413"/>
                <a:gd name="T99" fmla="*/ 7 h 549"/>
                <a:gd name="T100" fmla="*/ 158 w 1413"/>
                <a:gd name="T101" fmla="*/ 27 h 549"/>
                <a:gd name="T102" fmla="*/ 124 w 1413"/>
                <a:gd name="T103" fmla="*/ 71 h 549"/>
                <a:gd name="T104" fmla="*/ 111 w 1413"/>
                <a:gd name="T105" fmla="*/ 117 h 549"/>
                <a:gd name="T106" fmla="*/ 96 w 1413"/>
                <a:gd name="T107" fmla="*/ 148 h 549"/>
                <a:gd name="T108" fmla="*/ 68 w 1413"/>
                <a:gd name="T109" fmla="*/ 159 h 549"/>
                <a:gd name="T110" fmla="*/ 28 w 1413"/>
                <a:gd name="T111" fmla="*/ 156 h 549"/>
                <a:gd name="T112" fmla="*/ 0 w 1413"/>
                <a:gd name="T113" fmla="*/ 145 h 549"/>
                <a:gd name="T114" fmla="*/ 0 w 1413"/>
                <a:gd name="T115" fmla="*/ 548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3" h="549">
                  <a:moveTo>
                    <a:pt x="0" y="548"/>
                  </a:moveTo>
                  <a:lnTo>
                    <a:pt x="96" y="537"/>
                  </a:lnTo>
                  <a:lnTo>
                    <a:pt x="175" y="524"/>
                  </a:lnTo>
                  <a:lnTo>
                    <a:pt x="233" y="511"/>
                  </a:lnTo>
                  <a:lnTo>
                    <a:pt x="294" y="499"/>
                  </a:lnTo>
                  <a:lnTo>
                    <a:pt x="352" y="493"/>
                  </a:lnTo>
                  <a:lnTo>
                    <a:pt x="412" y="495"/>
                  </a:lnTo>
                  <a:lnTo>
                    <a:pt x="473" y="499"/>
                  </a:lnTo>
                  <a:lnTo>
                    <a:pt x="518" y="482"/>
                  </a:lnTo>
                  <a:lnTo>
                    <a:pt x="450" y="440"/>
                  </a:lnTo>
                  <a:lnTo>
                    <a:pt x="407" y="411"/>
                  </a:lnTo>
                  <a:lnTo>
                    <a:pt x="369" y="381"/>
                  </a:lnTo>
                  <a:lnTo>
                    <a:pt x="343" y="348"/>
                  </a:lnTo>
                  <a:lnTo>
                    <a:pt x="450" y="383"/>
                  </a:lnTo>
                  <a:lnTo>
                    <a:pt x="557" y="418"/>
                  </a:lnTo>
                  <a:lnTo>
                    <a:pt x="629" y="436"/>
                  </a:lnTo>
                  <a:lnTo>
                    <a:pt x="742" y="449"/>
                  </a:lnTo>
                  <a:lnTo>
                    <a:pt x="815" y="449"/>
                  </a:lnTo>
                  <a:lnTo>
                    <a:pt x="881" y="444"/>
                  </a:lnTo>
                  <a:lnTo>
                    <a:pt x="926" y="427"/>
                  </a:lnTo>
                  <a:lnTo>
                    <a:pt x="953" y="407"/>
                  </a:lnTo>
                  <a:lnTo>
                    <a:pt x="885" y="389"/>
                  </a:lnTo>
                  <a:lnTo>
                    <a:pt x="840" y="365"/>
                  </a:lnTo>
                  <a:lnTo>
                    <a:pt x="809" y="339"/>
                  </a:lnTo>
                  <a:lnTo>
                    <a:pt x="778" y="308"/>
                  </a:lnTo>
                  <a:lnTo>
                    <a:pt x="868" y="334"/>
                  </a:lnTo>
                  <a:lnTo>
                    <a:pt x="949" y="348"/>
                  </a:lnTo>
                  <a:lnTo>
                    <a:pt x="1034" y="356"/>
                  </a:lnTo>
                  <a:lnTo>
                    <a:pt x="1109" y="352"/>
                  </a:lnTo>
                  <a:lnTo>
                    <a:pt x="1158" y="334"/>
                  </a:lnTo>
                  <a:lnTo>
                    <a:pt x="1179" y="312"/>
                  </a:lnTo>
                  <a:lnTo>
                    <a:pt x="1131" y="291"/>
                  </a:lnTo>
                  <a:lnTo>
                    <a:pt x="1099" y="269"/>
                  </a:lnTo>
                  <a:lnTo>
                    <a:pt x="1071" y="244"/>
                  </a:lnTo>
                  <a:lnTo>
                    <a:pt x="1073" y="229"/>
                  </a:lnTo>
                  <a:lnTo>
                    <a:pt x="1150" y="246"/>
                  </a:lnTo>
                  <a:lnTo>
                    <a:pt x="1233" y="255"/>
                  </a:lnTo>
                  <a:lnTo>
                    <a:pt x="1311" y="253"/>
                  </a:lnTo>
                  <a:lnTo>
                    <a:pt x="1361" y="244"/>
                  </a:lnTo>
                  <a:lnTo>
                    <a:pt x="1393" y="229"/>
                  </a:lnTo>
                  <a:lnTo>
                    <a:pt x="1412" y="205"/>
                  </a:lnTo>
                  <a:lnTo>
                    <a:pt x="1292" y="187"/>
                  </a:lnTo>
                  <a:lnTo>
                    <a:pt x="1087" y="158"/>
                  </a:lnTo>
                  <a:lnTo>
                    <a:pt x="868" y="119"/>
                  </a:lnTo>
                  <a:lnTo>
                    <a:pt x="670" y="71"/>
                  </a:lnTo>
                  <a:lnTo>
                    <a:pt x="486" y="26"/>
                  </a:lnTo>
                  <a:lnTo>
                    <a:pt x="392" y="9"/>
                  </a:lnTo>
                  <a:lnTo>
                    <a:pt x="314" y="0"/>
                  </a:lnTo>
                  <a:lnTo>
                    <a:pt x="247" y="2"/>
                  </a:lnTo>
                  <a:lnTo>
                    <a:pt x="201" y="7"/>
                  </a:lnTo>
                  <a:lnTo>
                    <a:pt x="158" y="27"/>
                  </a:lnTo>
                  <a:lnTo>
                    <a:pt x="124" y="71"/>
                  </a:lnTo>
                  <a:lnTo>
                    <a:pt x="111" y="117"/>
                  </a:lnTo>
                  <a:lnTo>
                    <a:pt x="96" y="148"/>
                  </a:lnTo>
                  <a:lnTo>
                    <a:pt x="68" y="159"/>
                  </a:lnTo>
                  <a:lnTo>
                    <a:pt x="28" y="156"/>
                  </a:lnTo>
                  <a:lnTo>
                    <a:pt x="0" y="145"/>
                  </a:lnTo>
                  <a:lnTo>
                    <a:pt x="0" y="548"/>
                  </a:lnTo>
                </a:path>
              </a:pathLst>
            </a:custGeom>
            <a:grp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 name="Text Placeholder 12"/>
          <p:cNvSpPr>
            <a:spLocks noGrp="1"/>
          </p:cNvSpPr>
          <p:nvPr>
            <p:ph type="body" idx="1"/>
          </p:nvPr>
        </p:nvSpPr>
        <p:spPr>
          <a:xfrm>
            <a:off x="609600" y="1600200"/>
            <a:ext cx="10972800" cy="470916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a:t>Click to edit Master title style</a:t>
            </a:r>
          </a:p>
        </p:txBody>
      </p:sp>
    </p:spTree>
    <p:extLst>
      <p:ext uri="{BB962C8B-B14F-4D97-AF65-F5344CB8AC3E}">
        <p14:creationId xmlns:p14="http://schemas.microsoft.com/office/powerpoint/2010/main" val="1165621288"/>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ctr" rtl="0" eaLnBrk="1" latinLnBrk="0" hangingPunct="1">
        <a:spcBef>
          <a:spcPct val="0"/>
        </a:spcBef>
        <a:buNone/>
        <a:defRPr kumimoji="0" sz="4100" b="1" kern="1200" cap="none" baseline="0">
          <a:ln w="6350">
            <a:noFill/>
          </a:ln>
          <a:solidFill>
            <a:schemeClr val="accent2"/>
          </a:soli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bg2"/>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bg2"/>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bg2"/>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bg2"/>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bg2"/>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bg2"/>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bg2"/>
        </a:buClr>
        <a:buFont typeface="Wingdings 2"/>
        <a:buChar char=""/>
        <a:defRPr kumimoji="0" sz="1800" kern="1200">
          <a:solidFill>
            <a:schemeClr val="tx1"/>
          </a:solidFill>
          <a:latin typeface="+mn-lt"/>
          <a:ea typeface="+mn-ea"/>
          <a:cs typeface="+mn-cs"/>
        </a:defRPr>
      </a:lvl7pPr>
      <a:lvl8pPr marL="2167128" indent="-182880" algn="l" rtl="0" eaLnBrk="1" latinLnBrk="0" hangingPunct="1">
        <a:spcBef>
          <a:spcPct val="20000"/>
        </a:spcBef>
        <a:buClr>
          <a:schemeClr val="bg2"/>
        </a:buClr>
        <a:buFont typeface="Wingdings 2"/>
        <a:buChar char=""/>
        <a:defRPr kumimoji="0" sz="1800" kern="1200">
          <a:solidFill>
            <a:schemeClr val="tx1"/>
          </a:solidFill>
          <a:latin typeface="+mn-lt"/>
          <a:ea typeface="+mn-ea"/>
          <a:cs typeface="+mn-cs"/>
        </a:defRPr>
      </a:lvl8pPr>
      <a:lvl9pPr marL="2368296" indent="-182880" algn="l" rtl="0" eaLnBrk="1" latinLnBrk="0" hangingPunct="1">
        <a:spcBef>
          <a:spcPct val="20000"/>
        </a:spcBef>
        <a:buClr>
          <a:schemeClr val="bg2"/>
        </a:buClr>
        <a:buFont typeface="Wingdings 2"/>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7.xml"/><Relationship Id="rId4" Type="http://schemas.openxmlformats.org/officeDocument/2006/relationships/image" Target="../media/image4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Autofit/>
          </a:bodyPr>
          <a:lstStyle/>
          <a:p>
            <a:r>
              <a:rPr lang="en-US" sz="3200" dirty="0">
                <a:solidFill>
                  <a:schemeClr val="bg1"/>
                </a:solidFill>
              </a:rPr>
              <a:t>Digestion and absorption</a:t>
            </a:r>
          </a:p>
          <a:p>
            <a:r>
              <a:rPr lang="en-US" sz="3200" dirty="0">
                <a:solidFill>
                  <a:schemeClr val="bg1"/>
                </a:solidFill>
              </a:rPr>
              <a:t>Glycolysis</a:t>
            </a:r>
          </a:p>
          <a:p>
            <a:r>
              <a:rPr lang="en-US" sz="3200" dirty="0">
                <a:solidFill>
                  <a:schemeClr val="bg1"/>
                </a:solidFill>
              </a:rPr>
              <a:t>HMP pathway</a:t>
            </a:r>
          </a:p>
          <a:p>
            <a:r>
              <a:rPr lang="en-US" sz="3200" dirty="0">
                <a:solidFill>
                  <a:schemeClr val="bg1"/>
                </a:solidFill>
              </a:rPr>
              <a:t>PDH complex</a:t>
            </a:r>
          </a:p>
        </p:txBody>
      </p:sp>
      <p:sp>
        <p:nvSpPr>
          <p:cNvPr id="2" name="Title 1"/>
          <p:cNvSpPr>
            <a:spLocks noGrp="1"/>
          </p:cNvSpPr>
          <p:nvPr>
            <p:ph type="ctrTitle"/>
          </p:nvPr>
        </p:nvSpPr>
        <p:spPr/>
        <p:txBody>
          <a:bodyPr/>
          <a:lstStyle/>
          <a:p>
            <a:r>
              <a:rPr lang="en-US" dirty="0">
                <a:solidFill>
                  <a:schemeClr val="bg1"/>
                </a:solidFill>
                <a:effectLst/>
              </a:rPr>
              <a:t>Lecture 4</a:t>
            </a:r>
            <a:br>
              <a:rPr lang="en-US" dirty="0">
                <a:solidFill>
                  <a:schemeClr val="bg1"/>
                </a:solidFill>
                <a:effectLst/>
              </a:rPr>
            </a:br>
            <a:r>
              <a:rPr lang="en-US" dirty="0" err="1">
                <a:solidFill>
                  <a:schemeClr val="bg1"/>
                </a:solidFill>
                <a:effectLst/>
              </a:rPr>
              <a:t>CarbohydrateS</a:t>
            </a:r>
            <a:endParaRPr lang="en-US" dirty="0">
              <a:solidFill>
                <a:schemeClr val="bg1"/>
              </a:solidFill>
              <a:effectLst/>
            </a:endParaRPr>
          </a:p>
        </p:txBody>
      </p:sp>
      <p:pic>
        <p:nvPicPr>
          <p:cNvPr id="7" name="Picture 6">
            <a:extLst>
              <a:ext uri="{FF2B5EF4-FFF2-40B4-BE49-F238E27FC236}">
                <a16:creationId xmlns:a16="http://schemas.microsoft.com/office/drawing/2014/main" id="{10D79739-01EE-C139-A668-66C952D81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5522" y="301035"/>
            <a:ext cx="1362075" cy="2019300"/>
          </a:xfrm>
          <a:prstGeom prst="rect">
            <a:avLst/>
          </a:prstGeom>
        </p:spPr>
      </p:pic>
    </p:spTree>
    <p:extLst>
      <p:ext uri="{BB962C8B-B14F-4D97-AF65-F5344CB8AC3E}">
        <p14:creationId xmlns:p14="http://schemas.microsoft.com/office/powerpoint/2010/main" val="129764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C82F9A-9C5D-9D33-F489-A30690A67371}"/>
              </a:ext>
            </a:extLst>
          </p:cNvPr>
          <p:cNvSpPr>
            <a:spLocks noGrp="1"/>
          </p:cNvSpPr>
          <p:nvPr>
            <p:ph sz="half" idx="1"/>
          </p:nvPr>
        </p:nvSpPr>
        <p:spPr>
          <a:xfrm>
            <a:off x="81280" y="314960"/>
            <a:ext cx="5913120" cy="6431279"/>
          </a:xfrm>
        </p:spPr>
        <p:txBody>
          <a:bodyPr>
            <a:normAutofit fontScale="92500"/>
          </a:bodyPr>
          <a:lstStyle/>
          <a:p>
            <a:pPr marL="137160" indent="0">
              <a:buNone/>
            </a:pPr>
            <a:r>
              <a:rPr lang="en-US" dirty="0">
                <a:solidFill>
                  <a:schemeClr val="bg1"/>
                </a:solidFill>
              </a:rPr>
              <a:t>In the mouth: </a:t>
            </a:r>
          </a:p>
          <a:p>
            <a:pPr marL="137160" indent="0">
              <a:buNone/>
            </a:pPr>
            <a:r>
              <a:rPr lang="en-US" dirty="0">
                <a:solidFill>
                  <a:schemeClr val="bg1"/>
                </a:solidFill>
              </a:rPr>
              <a:t>- Mastication: the process by which food is crushed and ground by teeth. The chewing of food stimulate the flow of saliva.</a:t>
            </a:r>
          </a:p>
          <a:p>
            <a:pPr>
              <a:buFontTx/>
              <a:buChar char="-"/>
            </a:pPr>
            <a:r>
              <a:rPr lang="en-US" dirty="0">
                <a:solidFill>
                  <a:schemeClr val="bg1"/>
                </a:solidFill>
              </a:rPr>
              <a:t>Starch: salivary glands secretes  saliva into the mouth to moisten the food. The salivary enzyme </a:t>
            </a:r>
            <a:r>
              <a:rPr lang="en-US" u="sng" dirty="0">
                <a:solidFill>
                  <a:schemeClr val="bg1"/>
                </a:solidFill>
              </a:rPr>
              <a:t>amylase</a:t>
            </a:r>
            <a:r>
              <a:rPr lang="en-US" dirty="0">
                <a:solidFill>
                  <a:schemeClr val="bg1"/>
                </a:solidFill>
              </a:rPr>
              <a:t> begins digestion.</a:t>
            </a:r>
          </a:p>
          <a:p>
            <a:pPr>
              <a:buFontTx/>
              <a:buChar char="-"/>
            </a:pPr>
            <a:endParaRPr lang="en-US" dirty="0">
              <a:solidFill>
                <a:schemeClr val="bg1"/>
              </a:solidFill>
            </a:endParaRPr>
          </a:p>
          <a:p>
            <a:pPr marL="137160" indent="0">
              <a:buNone/>
            </a:pPr>
            <a:r>
              <a:rPr lang="en-US" dirty="0">
                <a:solidFill>
                  <a:schemeClr val="bg1"/>
                </a:solidFill>
              </a:rPr>
              <a:t>Starch   Amylase      small polysaccharides,	                                                  		          maltose (disaccharide)</a:t>
            </a:r>
          </a:p>
          <a:p>
            <a:endParaRPr lang="en-US" dirty="0"/>
          </a:p>
          <a:p>
            <a:pPr marL="137160" indent="0">
              <a:buNone/>
            </a:pPr>
            <a:r>
              <a:rPr lang="en-US" dirty="0"/>
              <a:t>Fibers: the mechanical action of the mouth crushes and tears fiber in food and mixes it with saliva to moisten it for swallowing.</a:t>
            </a:r>
          </a:p>
          <a:p>
            <a:endParaRPr lang="en-US" dirty="0"/>
          </a:p>
        </p:txBody>
      </p:sp>
      <p:pic>
        <p:nvPicPr>
          <p:cNvPr id="5" name="object 2">
            <a:extLst>
              <a:ext uri="{FF2B5EF4-FFF2-40B4-BE49-F238E27FC236}">
                <a16:creationId xmlns:a16="http://schemas.microsoft.com/office/drawing/2014/main" id="{79F123CD-2E5D-71BB-848B-75E2E2098156}"/>
              </a:ext>
            </a:extLst>
          </p:cNvPr>
          <p:cNvPicPr>
            <a:picLocks noGrp="1"/>
          </p:cNvPicPr>
          <p:nvPr>
            <p:ph sz="half" idx="2"/>
          </p:nvPr>
        </p:nvPicPr>
        <p:blipFill>
          <a:blip r:embed="rId2" cstate="print"/>
          <a:stretch>
            <a:fillRect/>
          </a:stretch>
        </p:blipFill>
        <p:spPr>
          <a:xfrm>
            <a:off x="6197600" y="883920"/>
            <a:ext cx="5913120" cy="4996451"/>
          </a:xfrm>
          <a:prstGeom prst="rect">
            <a:avLst/>
          </a:prstGeom>
        </p:spPr>
      </p:pic>
    </p:spTree>
    <p:extLst>
      <p:ext uri="{BB962C8B-B14F-4D97-AF65-F5344CB8AC3E}">
        <p14:creationId xmlns:p14="http://schemas.microsoft.com/office/powerpoint/2010/main" val="493539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C1372F-08D5-EF30-C13D-6E1B3AFDB357}"/>
              </a:ext>
            </a:extLst>
          </p:cNvPr>
          <p:cNvSpPr>
            <a:spLocks noGrp="1"/>
          </p:cNvSpPr>
          <p:nvPr>
            <p:ph sz="half" idx="1"/>
          </p:nvPr>
        </p:nvSpPr>
        <p:spPr>
          <a:xfrm>
            <a:off x="609600" y="467360"/>
            <a:ext cx="11003280" cy="6116319"/>
          </a:xfrm>
        </p:spPr>
        <p:txBody>
          <a:bodyPr>
            <a:normAutofit/>
          </a:bodyPr>
          <a:lstStyle/>
          <a:p>
            <a:pPr marL="0" indent="0">
              <a:buNone/>
            </a:pPr>
            <a:r>
              <a:rPr lang="en-US" b="1" u="sng" dirty="0">
                <a:solidFill>
                  <a:schemeClr val="bg1"/>
                </a:solidFill>
                <a:sym typeface="Wingdings" pitchFamily="2" charset="2"/>
              </a:rPr>
              <a:t>In the stomach:</a:t>
            </a:r>
          </a:p>
          <a:p>
            <a:pPr marL="0" indent="0">
              <a:buNone/>
            </a:pPr>
            <a:endParaRPr lang="en-US" b="1" u="sng" dirty="0">
              <a:solidFill>
                <a:schemeClr val="bg1"/>
              </a:solidFill>
              <a:sym typeface="Wingdings" pitchFamily="2" charset="2"/>
            </a:endParaRPr>
          </a:p>
          <a:p>
            <a:pPr marL="0" indent="0" algn="justLow">
              <a:buNone/>
            </a:pPr>
            <a:r>
              <a:rPr lang="en-US" dirty="0">
                <a:solidFill>
                  <a:schemeClr val="bg1"/>
                </a:solidFill>
                <a:sym typeface="Wingdings" pitchFamily="2" charset="2"/>
              </a:rPr>
              <a:t>Peristalsis: wave like muscular contraction.</a:t>
            </a:r>
          </a:p>
          <a:p>
            <a:pPr marL="0" indent="0" algn="justLow">
              <a:buNone/>
            </a:pPr>
            <a:endParaRPr lang="en-US" dirty="0">
              <a:solidFill>
                <a:schemeClr val="bg1"/>
              </a:solidFill>
              <a:sym typeface="Wingdings" pitchFamily="2" charset="2"/>
            </a:endParaRPr>
          </a:p>
          <a:p>
            <a:pPr marL="0" indent="0" algn="justLow">
              <a:buNone/>
            </a:pPr>
            <a:r>
              <a:rPr lang="en-US" dirty="0">
                <a:solidFill>
                  <a:schemeClr val="bg1"/>
                </a:solidFill>
                <a:sym typeface="Wingdings" pitchFamily="2" charset="2"/>
              </a:rPr>
              <a:t>The swallowed portion of food mixes with stomach acids and protein digesting enzymes, which inactivate salivary amylase.</a:t>
            </a:r>
          </a:p>
          <a:p>
            <a:pPr marL="0" indent="0" algn="justLow">
              <a:buNone/>
            </a:pPr>
            <a:endParaRPr lang="en-US" dirty="0">
              <a:solidFill>
                <a:schemeClr val="bg1"/>
              </a:solidFill>
              <a:sym typeface="Wingdings" pitchFamily="2" charset="2"/>
            </a:endParaRPr>
          </a:p>
          <a:p>
            <a:pPr marL="0" indent="0" algn="justLow">
              <a:buNone/>
            </a:pPr>
            <a:r>
              <a:rPr lang="en-US" dirty="0">
                <a:solidFill>
                  <a:schemeClr val="bg1"/>
                </a:solidFill>
                <a:sym typeface="Wingdings" pitchFamily="2" charset="2"/>
              </a:rPr>
              <a:t>Starch:  stomach acid inactivates salivary enzymes, halting starch digestion.</a:t>
            </a:r>
          </a:p>
          <a:p>
            <a:pPr marL="0" indent="0" algn="justLow">
              <a:buNone/>
            </a:pPr>
            <a:r>
              <a:rPr lang="en-US" dirty="0">
                <a:solidFill>
                  <a:schemeClr val="bg1"/>
                </a:solidFill>
                <a:sym typeface="Wingdings" pitchFamily="2" charset="2"/>
              </a:rPr>
              <a:t>To small extent, the stomach acid continue breaking the starch, but it juices contain no enzymes to digest CHO.</a:t>
            </a:r>
          </a:p>
          <a:p>
            <a:pPr marL="0" indent="0" algn="justLow">
              <a:buNone/>
            </a:pPr>
            <a:endParaRPr lang="en-US" dirty="0">
              <a:solidFill>
                <a:schemeClr val="bg1"/>
              </a:solidFill>
              <a:sym typeface="Wingdings" pitchFamily="2" charset="2"/>
            </a:endParaRPr>
          </a:p>
          <a:p>
            <a:pPr marL="0" indent="0" algn="justLow">
              <a:buNone/>
            </a:pPr>
            <a:r>
              <a:rPr lang="en-US" dirty="0">
                <a:solidFill>
                  <a:schemeClr val="bg1"/>
                </a:solidFill>
                <a:sym typeface="Wingdings" pitchFamily="2" charset="2"/>
              </a:rPr>
              <a:t>Fibers: are not digested in stomach and delay gastric emptying thereby provide feeling of  fullness.</a:t>
            </a:r>
          </a:p>
          <a:p>
            <a:endParaRPr lang="en-US" dirty="0"/>
          </a:p>
        </p:txBody>
      </p:sp>
    </p:spTree>
    <p:extLst>
      <p:ext uri="{BB962C8B-B14F-4D97-AF65-F5344CB8AC3E}">
        <p14:creationId xmlns:p14="http://schemas.microsoft.com/office/powerpoint/2010/main" val="320737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CC6414-3C04-CC6C-6CCD-25E7110F08FB}"/>
              </a:ext>
            </a:extLst>
          </p:cNvPr>
          <p:cNvSpPr>
            <a:spLocks noGrp="1"/>
          </p:cNvSpPr>
          <p:nvPr>
            <p:ph sz="half" idx="1"/>
          </p:nvPr>
        </p:nvSpPr>
        <p:spPr>
          <a:xfrm>
            <a:off x="314960" y="203201"/>
            <a:ext cx="11226800" cy="6217920"/>
          </a:xfrm>
        </p:spPr>
        <p:txBody>
          <a:bodyPr>
            <a:normAutofit fontScale="77500" lnSpcReduction="20000"/>
          </a:bodyPr>
          <a:lstStyle/>
          <a:p>
            <a:pPr marL="0" indent="0">
              <a:buNone/>
            </a:pPr>
            <a:r>
              <a:rPr lang="en-US" b="1" u="sng" dirty="0">
                <a:solidFill>
                  <a:schemeClr val="bg1"/>
                </a:solidFill>
                <a:sym typeface="Wingdings" pitchFamily="2" charset="2"/>
              </a:rPr>
              <a:t>In the small intestine :</a:t>
            </a:r>
          </a:p>
          <a:p>
            <a:pPr marL="0" indent="0">
              <a:buNone/>
            </a:pPr>
            <a:r>
              <a:rPr lang="en-US" dirty="0">
                <a:solidFill>
                  <a:schemeClr val="bg1"/>
                </a:solidFill>
                <a:sym typeface="Wingdings" pitchFamily="2" charset="2"/>
              </a:rPr>
              <a:t>In it most of the work of CHO digestion . </a:t>
            </a:r>
          </a:p>
          <a:p>
            <a:pPr marL="0" indent="0" algn="justLow">
              <a:buNone/>
            </a:pPr>
            <a:r>
              <a:rPr lang="en-US" dirty="0">
                <a:solidFill>
                  <a:schemeClr val="bg1"/>
                </a:solidFill>
                <a:sym typeface="Wingdings" pitchFamily="2" charset="2"/>
              </a:rPr>
              <a:t>Starch: the pancreas produces an amylase that is released through pancreatic duct into the small intestine.</a:t>
            </a:r>
          </a:p>
          <a:p>
            <a:pPr marL="0" indent="0" algn="justLow">
              <a:buNone/>
            </a:pPr>
            <a:r>
              <a:rPr lang="en-US" dirty="0">
                <a:solidFill>
                  <a:schemeClr val="bg1"/>
                </a:solidFill>
                <a:sym typeface="Wingdings" pitchFamily="2" charset="2"/>
              </a:rPr>
              <a:t>The major CHO-digesting enzyme is the </a:t>
            </a:r>
            <a:r>
              <a:rPr lang="en-US" b="1" dirty="0">
                <a:solidFill>
                  <a:schemeClr val="bg1"/>
                </a:solidFill>
                <a:sym typeface="Wingdings" pitchFamily="2" charset="2"/>
              </a:rPr>
              <a:t>pancreatic amylase </a:t>
            </a:r>
            <a:r>
              <a:rPr lang="en-US" dirty="0">
                <a:solidFill>
                  <a:schemeClr val="bg1"/>
                </a:solidFill>
                <a:sym typeface="Wingdings" pitchFamily="2" charset="2"/>
              </a:rPr>
              <a:t>which will continue breaking polysaccharides.</a:t>
            </a:r>
          </a:p>
          <a:p>
            <a:endParaRPr lang="en-US" dirty="0">
              <a:solidFill>
                <a:schemeClr val="bg1"/>
              </a:solidFill>
              <a:sym typeface="Wingdings" pitchFamily="2" charset="2"/>
            </a:endParaRPr>
          </a:p>
          <a:p>
            <a:pPr marL="0" indent="0">
              <a:buNone/>
            </a:pPr>
            <a:r>
              <a:rPr lang="en-US" dirty="0">
                <a:solidFill>
                  <a:schemeClr val="bg1"/>
                </a:solidFill>
                <a:sym typeface="Wingdings" pitchFamily="2" charset="2"/>
              </a:rPr>
              <a:t>Starch    </a:t>
            </a:r>
            <a:r>
              <a:rPr lang="en-US" b="1" dirty="0">
                <a:solidFill>
                  <a:schemeClr val="bg1"/>
                </a:solidFill>
                <a:sym typeface="Wingdings" pitchFamily="2" charset="2"/>
              </a:rPr>
              <a:t>pancreatic amylase  </a:t>
            </a:r>
            <a:r>
              <a:rPr lang="en-US" dirty="0">
                <a:solidFill>
                  <a:schemeClr val="bg1"/>
                </a:solidFill>
                <a:sym typeface="Wingdings" pitchFamily="2" charset="2"/>
              </a:rPr>
              <a:t>small polysaccharides,    </a:t>
            </a:r>
          </a:p>
          <a:p>
            <a:pPr marL="0" indent="0">
              <a:buNone/>
            </a:pPr>
            <a:r>
              <a:rPr lang="en-US" dirty="0">
                <a:solidFill>
                  <a:schemeClr val="bg1"/>
                </a:solidFill>
                <a:sym typeface="Wingdings" pitchFamily="2" charset="2"/>
              </a:rPr>
              <a:t>                                                          </a:t>
            </a:r>
            <a:r>
              <a:rPr lang="en-US" dirty="0" err="1">
                <a:solidFill>
                  <a:schemeClr val="bg1"/>
                </a:solidFill>
                <a:sym typeface="Wingdings" pitchFamily="2" charset="2"/>
              </a:rPr>
              <a:t>maltoses</a:t>
            </a:r>
            <a:endParaRPr lang="en-US" dirty="0">
              <a:solidFill>
                <a:schemeClr val="bg1"/>
              </a:solidFill>
              <a:sym typeface="Wingdings" pitchFamily="2" charset="2"/>
            </a:endParaRPr>
          </a:p>
          <a:p>
            <a:pPr marL="0" indent="0">
              <a:buNone/>
            </a:pPr>
            <a:r>
              <a:rPr lang="en-US" dirty="0">
                <a:solidFill>
                  <a:schemeClr val="bg1"/>
                </a:solidFill>
                <a:sym typeface="Wingdings" pitchFamily="2" charset="2"/>
              </a:rPr>
              <a:t>the pancreatic amylase in the duodenum breaks down all small polysaccharides into disaccharides.</a:t>
            </a:r>
          </a:p>
          <a:p>
            <a:pPr marL="0" indent="0" algn="justLow">
              <a:buNone/>
            </a:pPr>
            <a:r>
              <a:rPr lang="en-US" dirty="0">
                <a:solidFill>
                  <a:schemeClr val="bg1"/>
                </a:solidFill>
                <a:sym typeface="Wingdings" pitchFamily="2" charset="2"/>
              </a:rPr>
              <a:t>The final step takes place in the </a:t>
            </a:r>
            <a:r>
              <a:rPr lang="en-US" b="1" dirty="0">
                <a:solidFill>
                  <a:schemeClr val="bg1"/>
                </a:solidFill>
                <a:sym typeface="Wingdings" pitchFamily="2" charset="2"/>
              </a:rPr>
              <a:t>outer membrane of the intestinal cells</a:t>
            </a:r>
            <a:r>
              <a:rPr lang="en-US" dirty="0">
                <a:solidFill>
                  <a:schemeClr val="bg1"/>
                </a:solidFill>
                <a:sym typeface="Wingdings" pitchFamily="2" charset="2"/>
              </a:rPr>
              <a:t>. The disaccharide digestion begins at this point. Specific enzymes secreted from the intestinal glands breaks down disaccharides.</a:t>
            </a:r>
          </a:p>
          <a:p>
            <a:pPr marL="0" indent="0" algn="justLow">
              <a:buNone/>
            </a:pPr>
            <a:endParaRPr lang="en-US" dirty="0">
              <a:solidFill>
                <a:schemeClr val="bg1"/>
              </a:solidFill>
            </a:endParaRPr>
          </a:p>
          <a:p>
            <a:pPr marL="0" indent="0">
              <a:buNone/>
            </a:pPr>
            <a:r>
              <a:rPr lang="en-US" dirty="0">
                <a:solidFill>
                  <a:schemeClr val="bg1"/>
                </a:solidFill>
              </a:rPr>
              <a:t>The enzymes on the surface of the small intestinal cells hydrolyze the disaccharides into monosaccharaides  </a:t>
            </a:r>
          </a:p>
          <a:p>
            <a:pPr marL="0" indent="0">
              <a:buNone/>
            </a:pPr>
            <a:r>
              <a:rPr lang="en-US" dirty="0">
                <a:solidFill>
                  <a:schemeClr val="bg1"/>
                </a:solidFill>
              </a:rPr>
              <a:t>Maltose    </a:t>
            </a:r>
            <a:r>
              <a:rPr lang="en-US" b="1" dirty="0">
                <a:solidFill>
                  <a:schemeClr val="bg1"/>
                </a:solidFill>
              </a:rPr>
              <a:t>maltase</a:t>
            </a:r>
            <a:r>
              <a:rPr lang="en-US" dirty="0">
                <a:solidFill>
                  <a:schemeClr val="bg1"/>
                </a:solidFill>
              </a:rPr>
              <a:t>      Glucose +Glucose</a:t>
            </a:r>
          </a:p>
          <a:p>
            <a:pPr marL="0" indent="0">
              <a:buNone/>
            </a:pPr>
            <a:r>
              <a:rPr lang="en-US" dirty="0">
                <a:solidFill>
                  <a:schemeClr val="bg1"/>
                </a:solidFill>
              </a:rPr>
              <a:t>Sucrose    </a:t>
            </a:r>
            <a:r>
              <a:rPr lang="en-US" b="1" dirty="0">
                <a:solidFill>
                  <a:schemeClr val="bg1"/>
                </a:solidFill>
              </a:rPr>
              <a:t>sucrase</a:t>
            </a:r>
            <a:r>
              <a:rPr lang="en-US" dirty="0">
                <a:solidFill>
                  <a:schemeClr val="bg1"/>
                </a:solidFill>
              </a:rPr>
              <a:t>       </a:t>
            </a:r>
            <a:r>
              <a:rPr lang="en-US" dirty="0" err="1">
                <a:solidFill>
                  <a:schemeClr val="bg1"/>
                </a:solidFill>
              </a:rPr>
              <a:t>Fructose+Glucose</a:t>
            </a:r>
            <a:endParaRPr lang="en-US" dirty="0">
              <a:solidFill>
                <a:schemeClr val="bg1"/>
              </a:solidFill>
            </a:endParaRPr>
          </a:p>
          <a:p>
            <a:pPr marL="0" indent="0">
              <a:buNone/>
            </a:pPr>
            <a:r>
              <a:rPr lang="en-US" dirty="0">
                <a:solidFill>
                  <a:schemeClr val="bg1"/>
                </a:solidFill>
              </a:rPr>
              <a:t>Lactose     </a:t>
            </a:r>
            <a:r>
              <a:rPr lang="en-US" b="1" dirty="0">
                <a:solidFill>
                  <a:schemeClr val="bg1"/>
                </a:solidFill>
              </a:rPr>
              <a:t>lactase</a:t>
            </a:r>
            <a:r>
              <a:rPr lang="en-US" dirty="0">
                <a:solidFill>
                  <a:schemeClr val="bg1"/>
                </a:solidFill>
              </a:rPr>
              <a:t>      </a:t>
            </a:r>
            <a:r>
              <a:rPr lang="en-US" dirty="0" err="1">
                <a:solidFill>
                  <a:schemeClr val="bg1"/>
                </a:solidFill>
              </a:rPr>
              <a:t>Galactose+Glucose</a:t>
            </a:r>
            <a:endParaRPr lang="en-US" dirty="0">
              <a:solidFill>
                <a:schemeClr val="bg1"/>
              </a:solidFill>
            </a:endParaRPr>
          </a:p>
          <a:p>
            <a:pPr marL="0" indent="0">
              <a:buNone/>
            </a:pPr>
            <a:r>
              <a:rPr lang="en-US" dirty="0">
                <a:solidFill>
                  <a:schemeClr val="bg1"/>
                </a:solidFill>
                <a:sym typeface="Wingdings" pitchFamily="2" charset="2"/>
              </a:rPr>
              <a:t>==&gt;intestinal cells absorb these monosaccharaides.</a:t>
            </a:r>
          </a:p>
          <a:p>
            <a:pPr marL="0" indent="0">
              <a:buNone/>
            </a:pPr>
            <a:endParaRPr lang="en-US" dirty="0">
              <a:solidFill>
                <a:schemeClr val="bg1"/>
              </a:solidFill>
              <a:sym typeface="Wingdings" pitchFamily="2" charset="2"/>
            </a:endParaRPr>
          </a:p>
          <a:p>
            <a:pPr marL="0" indent="0">
              <a:buNone/>
            </a:pPr>
            <a:r>
              <a:rPr lang="en-US" dirty="0">
                <a:solidFill>
                  <a:schemeClr val="bg1"/>
                </a:solidFill>
                <a:sym typeface="Wingdings" pitchFamily="2" charset="2"/>
              </a:rPr>
              <a:t>Fibers: are not digested, and delays the absorption of other nutrients.</a:t>
            </a:r>
            <a:endParaRPr lang="en-US" dirty="0">
              <a:solidFill>
                <a:schemeClr val="bg1"/>
              </a:solidFill>
            </a:endParaRPr>
          </a:p>
          <a:p>
            <a:pPr marL="0" indent="0">
              <a:buNone/>
            </a:pPr>
            <a:endParaRPr lang="en-US" dirty="0">
              <a:solidFill>
                <a:schemeClr val="bg1"/>
              </a:solidFill>
              <a:sym typeface="Wingdings" pitchFamily="2" charset="2"/>
            </a:endParaRPr>
          </a:p>
          <a:p>
            <a:endParaRPr lang="en-US" dirty="0">
              <a:solidFill>
                <a:schemeClr val="bg1"/>
              </a:solidFill>
            </a:endParaRPr>
          </a:p>
        </p:txBody>
      </p:sp>
    </p:spTree>
    <p:extLst>
      <p:ext uri="{BB962C8B-B14F-4D97-AF65-F5344CB8AC3E}">
        <p14:creationId xmlns:p14="http://schemas.microsoft.com/office/powerpoint/2010/main" val="447978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EE35E1-8438-8B11-E3B5-E7EFD8F87618}"/>
              </a:ext>
            </a:extLst>
          </p:cNvPr>
          <p:cNvSpPr>
            <a:spLocks noGrp="1"/>
          </p:cNvSpPr>
          <p:nvPr>
            <p:ph sz="half" idx="1"/>
          </p:nvPr>
        </p:nvSpPr>
        <p:spPr>
          <a:xfrm>
            <a:off x="243840" y="325121"/>
            <a:ext cx="11775440" cy="6258560"/>
          </a:xfrm>
        </p:spPr>
        <p:txBody>
          <a:bodyPr>
            <a:normAutofit/>
          </a:bodyPr>
          <a:lstStyle/>
          <a:p>
            <a:pPr marL="0" indent="0">
              <a:buNone/>
            </a:pPr>
            <a:r>
              <a:rPr lang="en-US" b="1" u="sng" dirty="0">
                <a:solidFill>
                  <a:schemeClr val="bg1"/>
                </a:solidFill>
              </a:rPr>
              <a:t>Large intestine:</a:t>
            </a:r>
          </a:p>
          <a:p>
            <a:pPr marL="0" indent="0">
              <a:buNone/>
            </a:pPr>
            <a:endParaRPr lang="en-US" b="1" u="sng" dirty="0">
              <a:solidFill>
                <a:schemeClr val="bg1"/>
              </a:solidFill>
            </a:endParaRPr>
          </a:p>
          <a:p>
            <a:pPr>
              <a:buClr>
                <a:srgbClr val="7030A0"/>
              </a:buClr>
              <a:buSzPct val="100000"/>
              <a:buFontTx/>
              <a:buChar char="-"/>
            </a:pPr>
            <a:r>
              <a:rPr lang="en-US" dirty="0">
                <a:solidFill>
                  <a:schemeClr val="bg1"/>
                </a:solidFill>
              </a:rPr>
              <a:t>Within 1-4 hours after a meal, all of the sugars and most of the starches have been digested.</a:t>
            </a:r>
          </a:p>
          <a:p>
            <a:pPr>
              <a:buClr>
                <a:srgbClr val="7030A0"/>
              </a:buClr>
              <a:buSzPct val="100000"/>
              <a:buFontTx/>
              <a:buChar char="-"/>
            </a:pPr>
            <a:endParaRPr lang="en-US" dirty="0">
              <a:solidFill>
                <a:schemeClr val="bg1"/>
              </a:solidFill>
            </a:endParaRPr>
          </a:p>
          <a:p>
            <a:pPr>
              <a:buClr>
                <a:srgbClr val="7030A0"/>
              </a:buClr>
              <a:buSzPct val="100000"/>
              <a:buFontTx/>
              <a:buChar char="-"/>
            </a:pPr>
            <a:r>
              <a:rPr lang="en-US" dirty="0">
                <a:solidFill>
                  <a:schemeClr val="bg1"/>
                </a:solidFill>
              </a:rPr>
              <a:t>Most fiber passes intact through digestive  tract to the large intestine. Here, bacterial enzyme digest fiber.</a:t>
            </a:r>
          </a:p>
          <a:p>
            <a:pPr>
              <a:buClr>
                <a:srgbClr val="7030A0"/>
              </a:buClr>
              <a:buSzPct val="100000"/>
              <a:buFontTx/>
              <a:buChar char="-"/>
            </a:pPr>
            <a:endParaRPr lang="en-US" dirty="0">
              <a:solidFill>
                <a:schemeClr val="bg1"/>
              </a:solidFill>
            </a:endParaRPr>
          </a:p>
          <a:p>
            <a:pPr algn="justLow">
              <a:buClr>
                <a:srgbClr val="7030A0"/>
              </a:buClr>
              <a:buSzPct val="100000"/>
              <a:buFontTx/>
              <a:buChar char="-"/>
            </a:pPr>
            <a:r>
              <a:rPr lang="en-US" dirty="0">
                <a:solidFill>
                  <a:schemeClr val="bg1"/>
                </a:solidFill>
              </a:rPr>
              <a:t>Colon uses these small fat molecules for energy. Metabolism of short chain fatty acids occurs in the cells of liver</a:t>
            </a:r>
          </a:p>
          <a:p>
            <a:pPr algn="justLow">
              <a:buClr>
                <a:srgbClr val="7030A0"/>
              </a:buClr>
              <a:buSzPct val="100000"/>
              <a:buFontTx/>
              <a:buChar char="-"/>
            </a:pPr>
            <a:endParaRPr lang="en-US" dirty="0">
              <a:solidFill>
                <a:schemeClr val="bg1"/>
              </a:solidFill>
            </a:endParaRPr>
          </a:p>
          <a:p>
            <a:pPr marL="137160" indent="0" algn="justLow">
              <a:buClr>
                <a:srgbClr val="7030A0"/>
              </a:buClr>
              <a:buSzPct val="100000"/>
              <a:buNone/>
            </a:pPr>
            <a:r>
              <a:rPr lang="en-US" dirty="0">
                <a:solidFill>
                  <a:schemeClr val="bg1"/>
                </a:solidFill>
              </a:rPr>
              <a:t>- Fiber holds water, regulate bowel activity, and bind substances such as bile, cholesterol and some minerals, carrying them out of the body.</a:t>
            </a:r>
          </a:p>
          <a:p>
            <a:pPr marL="137160" indent="0">
              <a:buNone/>
            </a:pPr>
            <a:endParaRPr lang="en-US" dirty="0">
              <a:solidFill>
                <a:schemeClr val="bg1"/>
              </a:solidFill>
            </a:endParaRPr>
          </a:p>
        </p:txBody>
      </p:sp>
    </p:spTree>
    <p:extLst>
      <p:ext uri="{BB962C8B-B14F-4D97-AF65-F5344CB8AC3E}">
        <p14:creationId xmlns:p14="http://schemas.microsoft.com/office/powerpoint/2010/main" val="236519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6FE6BB-3CF8-808D-9C0F-A956AC658307}"/>
              </a:ext>
            </a:extLst>
          </p:cNvPr>
          <p:cNvSpPr>
            <a:spLocks noGrp="1"/>
          </p:cNvSpPr>
          <p:nvPr>
            <p:ph sz="half" idx="1"/>
          </p:nvPr>
        </p:nvSpPr>
        <p:spPr>
          <a:xfrm>
            <a:off x="294640" y="548640"/>
            <a:ext cx="11206480" cy="6034723"/>
          </a:xfrm>
        </p:spPr>
        <p:txBody>
          <a:bodyPr>
            <a:normAutofit fontScale="85000" lnSpcReduction="10000"/>
          </a:bodyPr>
          <a:lstStyle/>
          <a:p>
            <a:pPr marL="137160" indent="0" algn="just">
              <a:buClr>
                <a:srgbClr val="FF33CC"/>
              </a:buClr>
              <a:buNone/>
            </a:pPr>
            <a:r>
              <a:rPr lang="en-US" sz="2800" dirty="0">
                <a:solidFill>
                  <a:schemeClr val="bg1"/>
                </a:solidFill>
              </a:rPr>
              <a:t>Peristaltic movement moves the monosaccharaides into the jejunum where digestion is completed and absorption begins.</a:t>
            </a:r>
          </a:p>
          <a:p>
            <a:pPr marL="137160" indent="0" algn="just">
              <a:buClr>
                <a:srgbClr val="FF33CC"/>
              </a:buClr>
              <a:buNone/>
            </a:pPr>
            <a:endParaRPr lang="en-US" sz="2800" dirty="0">
              <a:solidFill>
                <a:schemeClr val="bg1"/>
              </a:solidFill>
            </a:endParaRPr>
          </a:p>
          <a:p>
            <a:pPr marL="137160" indent="0" algn="just">
              <a:buClr>
                <a:srgbClr val="FF33CC"/>
              </a:buClr>
              <a:buNone/>
            </a:pPr>
            <a:r>
              <a:rPr lang="en-US" sz="2800" dirty="0">
                <a:solidFill>
                  <a:schemeClr val="bg1"/>
                </a:solidFill>
              </a:rPr>
              <a:t>- Absorption increases as a result of the intestinal villi, each villi contain blood capillary into which the monosaccharaides passes via diffusion or active transport.</a:t>
            </a:r>
          </a:p>
          <a:p>
            <a:pPr marL="137160" indent="0" algn="just">
              <a:buClr>
                <a:srgbClr val="FF33CC"/>
              </a:buClr>
              <a:buNone/>
            </a:pPr>
            <a:r>
              <a:rPr lang="en-US" sz="2800" dirty="0">
                <a:solidFill>
                  <a:schemeClr val="bg1"/>
                </a:solidFill>
              </a:rPr>
              <a:t>- Glucose is unique - it can be absorbed to some extent through the lining of mouth, but for most part nutrient absorption takes place in the small intestine.</a:t>
            </a:r>
          </a:p>
          <a:p>
            <a:pPr marL="137160" indent="0" algn="just">
              <a:buClr>
                <a:srgbClr val="FF33CC"/>
              </a:buClr>
              <a:buNone/>
            </a:pPr>
            <a:r>
              <a:rPr lang="en-US" sz="2800" dirty="0">
                <a:solidFill>
                  <a:schemeClr val="bg1"/>
                </a:solidFill>
              </a:rPr>
              <a:t>- </a:t>
            </a:r>
            <a:r>
              <a:rPr lang="en-US" sz="2800" b="1" dirty="0">
                <a:solidFill>
                  <a:schemeClr val="bg1"/>
                </a:solidFill>
              </a:rPr>
              <a:t>Glucose</a:t>
            </a:r>
            <a:r>
              <a:rPr lang="en-US" sz="2800" dirty="0">
                <a:solidFill>
                  <a:schemeClr val="bg1"/>
                </a:solidFill>
              </a:rPr>
              <a:t> and </a:t>
            </a:r>
            <a:r>
              <a:rPr lang="en-US" sz="2800" b="1" dirty="0">
                <a:solidFill>
                  <a:schemeClr val="bg1"/>
                </a:solidFill>
              </a:rPr>
              <a:t>galactose</a:t>
            </a:r>
            <a:r>
              <a:rPr lang="en-US" sz="2800" dirty="0">
                <a:solidFill>
                  <a:schemeClr val="bg1"/>
                </a:solidFill>
              </a:rPr>
              <a:t> traverse the cell lining the small intestine by </a:t>
            </a:r>
            <a:r>
              <a:rPr lang="en-US" sz="2800" b="1" dirty="0">
                <a:solidFill>
                  <a:schemeClr val="bg1"/>
                </a:solidFill>
              </a:rPr>
              <a:t>active transport.</a:t>
            </a:r>
          </a:p>
          <a:p>
            <a:pPr marL="137160" indent="0" algn="just">
              <a:buClr>
                <a:srgbClr val="FF33CC"/>
              </a:buClr>
              <a:buNone/>
            </a:pPr>
            <a:r>
              <a:rPr lang="en-US" sz="2800" b="1" dirty="0">
                <a:solidFill>
                  <a:schemeClr val="bg1"/>
                </a:solidFill>
              </a:rPr>
              <a:t>- Fructose</a:t>
            </a:r>
            <a:r>
              <a:rPr lang="en-US" sz="2800" dirty="0">
                <a:solidFill>
                  <a:schemeClr val="bg1"/>
                </a:solidFill>
              </a:rPr>
              <a:t> is absorbed by facilitated diffusion</a:t>
            </a:r>
          </a:p>
          <a:p>
            <a:pPr marL="137160" indent="0" algn="justLow">
              <a:buClr>
                <a:srgbClr val="FF33CC"/>
              </a:buClr>
              <a:buNone/>
            </a:pPr>
            <a:endParaRPr lang="en-US" sz="2800" dirty="0">
              <a:solidFill>
                <a:schemeClr val="bg1"/>
              </a:solidFill>
            </a:endParaRPr>
          </a:p>
          <a:p>
            <a:pPr marL="137160" indent="0" algn="justLow">
              <a:buClr>
                <a:srgbClr val="FF33CC"/>
              </a:buClr>
              <a:buNone/>
            </a:pPr>
            <a:r>
              <a:rPr lang="en-US" sz="2800" dirty="0">
                <a:solidFill>
                  <a:schemeClr val="bg1"/>
                </a:solidFill>
              </a:rPr>
              <a:t>As the blood from the intestine circulates through the liver, cells there take up fructose and galactose  and convert them to other compounds, most often to glucose.</a:t>
            </a:r>
          </a:p>
          <a:p>
            <a:pPr algn="justLow">
              <a:buClr>
                <a:srgbClr val="FF33CC"/>
              </a:buClr>
              <a:buFont typeface="Courier New" pitchFamily="49" charset="0"/>
              <a:buChar char="o"/>
            </a:pPr>
            <a:endParaRPr lang="en-US" sz="2800" dirty="0">
              <a:solidFill>
                <a:schemeClr val="bg1"/>
              </a:solidFill>
            </a:endParaRPr>
          </a:p>
          <a:p>
            <a:pPr marL="137160" indent="0" algn="justLow">
              <a:buClr>
                <a:srgbClr val="FF33CC"/>
              </a:buClr>
              <a:buNone/>
            </a:pPr>
            <a:r>
              <a:rPr lang="en-US" sz="2800" dirty="0">
                <a:solidFill>
                  <a:schemeClr val="bg1"/>
                </a:solidFill>
              </a:rPr>
              <a:t>Thus all disaccharide provide at least one glucose molecule directly and they can provide another one indirectly –through the conversion of fructose and galactose to glucose.</a:t>
            </a:r>
          </a:p>
          <a:p>
            <a:endParaRPr lang="en-US" dirty="0">
              <a:solidFill>
                <a:schemeClr val="bg1"/>
              </a:solidFill>
            </a:endParaRPr>
          </a:p>
        </p:txBody>
      </p:sp>
      <p:sp>
        <p:nvSpPr>
          <p:cNvPr id="4" name="Title 3">
            <a:extLst>
              <a:ext uri="{FF2B5EF4-FFF2-40B4-BE49-F238E27FC236}">
                <a16:creationId xmlns:a16="http://schemas.microsoft.com/office/drawing/2014/main" id="{8B708554-B8B1-7CE4-0F88-8F3C778B8C34}"/>
              </a:ext>
            </a:extLst>
          </p:cNvPr>
          <p:cNvSpPr>
            <a:spLocks noGrp="1"/>
          </p:cNvSpPr>
          <p:nvPr>
            <p:ph type="title"/>
          </p:nvPr>
        </p:nvSpPr>
        <p:spPr>
          <a:xfrm>
            <a:off x="680720" y="-296863"/>
            <a:ext cx="10972800" cy="1143000"/>
          </a:xfrm>
        </p:spPr>
        <p:txBody>
          <a:bodyPr/>
          <a:lstStyle/>
          <a:p>
            <a:r>
              <a:rPr lang="en-US" dirty="0">
                <a:effectLst/>
              </a:rPr>
              <a:t>Carbohydrate absorption</a:t>
            </a:r>
          </a:p>
        </p:txBody>
      </p:sp>
    </p:spTree>
    <p:extLst>
      <p:ext uri="{BB962C8B-B14F-4D97-AF65-F5344CB8AC3E}">
        <p14:creationId xmlns:p14="http://schemas.microsoft.com/office/powerpoint/2010/main" val="1281773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9B883D-0DFB-F211-BFDD-E0F8DD95A7A9}"/>
              </a:ext>
            </a:extLst>
          </p:cNvPr>
          <p:cNvSpPr>
            <a:spLocks noGrp="1"/>
          </p:cNvSpPr>
          <p:nvPr>
            <p:ph sz="half" idx="2"/>
          </p:nvPr>
        </p:nvSpPr>
        <p:spPr/>
        <p:txBody>
          <a:bodyPr/>
          <a:lstStyle/>
          <a:p>
            <a:endParaRPr lang="en-US"/>
          </a:p>
        </p:txBody>
      </p:sp>
      <p:sp>
        <p:nvSpPr>
          <p:cNvPr id="3" name="Content Placeholder 2">
            <a:extLst>
              <a:ext uri="{FF2B5EF4-FFF2-40B4-BE49-F238E27FC236}">
                <a16:creationId xmlns:a16="http://schemas.microsoft.com/office/drawing/2014/main" id="{17F446B7-F385-05D2-9B73-F726B68B3372}"/>
              </a:ext>
            </a:extLst>
          </p:cNvPr>
          <p:cNvSpPr>
            <a:spLocks noGrp="1"/>
          </p:cNvSpPr>
          <p:nvPr>
            <p:ph sz="half" idx="1"/>
          </p:nvPr>
        </p:nvSpPr>
        <p:spPr/>
        <p:txBody>
          <a:bodyPr/>
          <a:lstStyle/>
          <a:p>
            <a:endParaRPr lang="en-US"/>
          </a:p>
        </p:txBody>
      </p:sp>
      <p:sp>
        <p:nvSpPr>
          <p:cNvPr id="4" name="Title 3">
            <a:extLst>
              <a:ext uri="{FF2B5EF4-FFF2-40B4-BE49-F238E27FC236}">
                <a16:creationId xmlns:a16="http://schemas.microsoft.com/office/drawing/2014/main" id="{2EB8C92F-A116-17A3-75D6-D6021FBEB9A9}"/>
              </a:ext>
            </a:extLst>
          </p:cNvPr>
          <p:cNvSpPr>
            <a:spLocks noGrp="1"/>
          </p:cNvSpPr>
          <p:nvPr>
            <p:ph type="title"/>
          </p:nvPr>
        </p:nvSpPr>
        <p:spPr/>
        <p:txBody>
          <a:bodyPr/>
          <a:lstStyle/>
          <a:p>
            <a:endParaRPr lang="en-US"/>
          </a:p>
        </p:txBody>
      </p:sp>
      <p:pic>
        <p:nvPicPr>
          <p:cNvPr id="5" name="object 2">
            <a:extLst>
              <a:ext uri="{FF2B5EF4-FFF2-40B4-BE49-F238E27FC236}">
                <a16:creationId xmlns:a16="http://schemas.microsoft.com/office/drawing/2014/main" id="{15E54B99-18B2-7E57-A6AC-2F823B3D84FD}"/>
              </a:ext>
            </a:extLst>
          </p:cNvPr>
          <p:cNvPicPr/>
          <p:nvPr/>
        </p:nvPicPr>
        <p:blipFill>
          <a:blip r:embed="rId2" cstate="print"/>
          <a:stretch>
            <a:fillRect/>
          </a:stretch>
        </p:blipFill>
        <p:spPr>
          <a:xfrm>
            <a:off x="0" y="0"/>
            <a:ext cx="12192000" cy="6858000"/>
          </a:xfrm>
          <a:prstGeom prst="rect">
            <a:avLst/>
          </a:prstGeom>
        </p:spPr>
      </p:pic>
    </p:spTree>
    <p:extLst>
      <p:ext uri="{BB962C8B-B14F-4D97-AF65-F5344CB8AC3E}">
        <p14:creationId xmlns:p14="http://schemas.microsoft.com/office/powerpoint/2010/main" val="1496733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a:extLst>
              <a:ext uri="{FF2B5EF4-FFF2-40B4-BE49-F238E27FC236}">
                <a16:creationId xmlns:a16="http://schemas.microsoft.com/office/drawing/2014/main" id="{A1E31718-4785-4E16-FFED-B73F94B9975B}"/>
              </a:ext>
            </a:extLst>
          </p:cNvPr>
          <p:cNvSpPr txBox="1">
            <a:spLocks noChangeArrowheads="1"/>
          </p:cNvSpPr>
          <p:nvPr/>
        </p:nvSpPr>
        <p:spPr bwMode="auto">
          <a:xfrm>
            <a:off x="4185920" y="62705"/>
            <a:ext cx="301148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r>
              <a:rPr lang="en-US" altLang="en-US" sz="4400" b="1" dirty="0">
                <a:solidFill>
                  <a:schemeClr val="bg1"/>
                </a:solidFill>
              </a:rPr>
              <a:t>Glycolysis</a:t>
            </a:r>
          </a:p>
        </p:txBody>
      </p:sp>
      <p:sp>
        <p:nvSpPr>
          <p:cNvPr id="6147" name="TextBox 2">
            <a:extLst>
              <a:ext uri="{FF2B5EF4-FFF2-40B4-BE49-F238E27FC236}">
                <a16:creationId xmlns:a16="http://schemas.microsoft.com/office/drawing/2014/main" id="{61EC013F-2269-B274-6B65-48B7B741E3A5}"/>
              </a:ext>
            </a:extLst>
          </p:cNvPr>
          <p:cNvSpPr txBox="1">
            <a:spLocks noChangeArrowheads="1"/>
          </p:cNvSpPr>
          <p:nvPr/>
        </p:nvSpPr>
        <p:spPr bwMode="auto">
          <a:xfrm>
            <a:off x="457200" y="832643"/>
            <a:ext cx="1089152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r>
              <a:rPr lang="en-US" altLang="en-US" dirty="0">
                <a:solidFill>
                  <a:schemeClr val="bg1"/>
                </a:solidFill>
              </a:rPr>
              <a:t>Glucose is converted into two molecules of pyruvate.</a:t>
            </a:r>
          </a:p>
          <a:p>
            <a:pPr algn="ctr" eaLnBrk="1" hangingPunct="1"/>
            <a:r>
              <a:rPr lang="en-US" altLang="en-US" dirty="0">
                <a:solidFill>
                  <a:schemeClr val="bg1"/>
                </a:solidFill>
              </a:rPr>
              <a:t>An anaerobic reaction in cytoplasm.</a:t>
            </a:r>
          </a:p>
          <a:p>
            <a:pPr algn="ctr" eaLnBrk="1" hangingPunct="1"/>
            <a:endParaRPr lang="en-US" altLang="en-US" dirty="0">
              <a:solidFill>
                <a:schemeClr val="bg1"/>
              </a:solidFill>
            </a:endParaRPr>
          </a:p>
          <a:p>
            <a:pPr algn="ctr" eaLnBrk="1" hangingPunct="1"/>
            <a:endParaRPr lang="en-US" altLang="en-US" dirty="0">
              <a:solidFill>
                <a:schemeClr val="bg1"/>
              </a:solidFill>
            </a:endParaRPr>
          </a:p>
          <a:p>
            <a:pPr algn="ctr" eaLnBrk="1" hangingPunct="1"/>
            <a:endParaRPr lang="en-US" altLang="en-US" dirty="0">
              <a:solidFill>
                <a:schemeClr val="bg1"/>
              </a:solidFill>
            </a:endParaRPr>
          </a:p>
          <a:p>
            <a:pPr algn="ctr" eaLnBrk="1" hangingPunct="1"/>
            <a:endParaRPr lang="en-US" altLang="en-US" dirty="0">
              <a:solidFill>
                <a:schemeClr val="bg1"/>
              </a:solidFill>
            </a:endParaRPr>
          </a:p>
          <a:p>
            <a:pPr algn="ctr" eaLnBrk="1" hangingPunct="1"/>
            <a:endParaRPr lang="en-US" altLang="en-US" dirty="0">
              <a:solidFill>
                <a:schemeClr val="bg1"/>
              </a:solidFill>
            </a:endParaRPr>
          </a:p>
          <a:p>
            <a:pPr algn="ctr" eaLnBrk="1" hangingPunct="1"/>
            <a:endParaRPr lang="en-US" altLang="en-US" dirty="0">
              <a:solidFill>
                <a:schemeClr val="bg1"/>
              </a:solidFill>
            </a:endParaRPr>
          </a:p>
          <a:p>
            <a:pPr algn="ctr" eaLnBrk="1" hangingPunct="1"/>
            <a:endParaRPr lang="en-US" altLang="en-US" dirty="0">
              <a:solidFill>
                <a:schemeClr val="bg1"/>
              </a:solidFill>
            </a:endParaRPr>
          </a:p>
          <a:p>
            <a:pPr algn="ctr" eaLnBrk="1" hangingPunct="1"/>
            <a:r>
              <a:rPr lang="en-US" altLang="en-US" dirty="0">
                <a:solidFill>
                  <a:schemeClr val="bg1"/>
                </a:solidFill>
              </a:rPr>
              <a:t> </a:t>
            </a:r>
          </a:p>
          <a:p>
            <a:pPr algn="ctr" eaLnBrk="1" hangingPunct="1"/>
            <a:r>
              <a:rPr lang="en-US" altLang="en-US" b="1" dirty="0">
                <a:solidFill>
                  <a:schemeClr val="bg1"/>
                </a:solidFill>
              </a:rPr>
              <a:t>10 Reactions</a:t>
            </a:r>
          </a:p>
          <a:p>
            <a:pPr algn="ctr" eaLnBrk="1" hangingPunct="1"/>
            <a:endParaRPr lang="en-US" altLang="en-US" dirty="0">
              <a:solidFill>
                <a:schemeClr val="bg1"/>
              </a:solidFill>
            </a:endParaRPr>
          </a:p>
          <a:p>
            <a:pPr algn="ctr" eaLnBrk="1" hangingPunct="1"/>
            <a:endParaRPr lang="en-US" altLang="en-US" dirty="0">
              <a:solidFill>
                <a:schemeClr val="bg1"/>
              </a:solidFill>
            </a:endParaRPr>
          </a:p>
          <a:p>
            <a:pPr algn="ctr" eaLnBrk="1" hangingPunct="1"/>
            <a:endParaRPr lang="en-US" altLang="en-US" dirty="0">
              <a:solidFill>
                <a:schemeClr val="bg1"/>
              </a:solidFill>
            </a:endParaRPr>
          </a:p>
        </p:txBody>
      </p:sp>
      <p:pic>
        <p:nvPicPr>
          <p:cNvPr id="6148" name="Picture 7" descr="s2">
            <a:extLst>
              <a:ext uri="{FF2B5EF4-FFF2-40B4-BE49-F238E27FC236}">
                <a16:creationId xmlns:a16="http://schemas.microsoft.com/office/drawing/2014/main" id="{066467B7-9FCB-7341-1BB7-F1977D74A1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6017"/>
          <a:stretch>
            <a:fillRect/>
          </a:stretch>
        </p:blipFill>
        <p:spPr bwMode="auto">
          <a:xfrm>
            <a:off x="3295650" y="1695451"/>
            <a:ext cx="560070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5EEE69C5-965A-257B-2BD1-A6DC4593009C}"/>
              </a:ext>
            </a:extLst>
          </p:cNvPr>
          <p:cNvPicPr>
            <a:picLocks noChangeAspect="1"/>
          </p:cNvPicPr>
          <p:nvPr/>
        </p:nvPicPr>
        <p:blipFill>
          <a:blip r:embed="rId4">
            <a:lum bright="20000" contrast="-20000"/>
            <a:extLst>
              <a:ext uri="{28A0092B-C50C-407E-A947-70E740481C1C}">
                <a14:useLocalDpi xmlns:a14="http://schemas.microsoft.com/office/drawing/2010/main" val="0"/>
              </a:ext>
            </a:extLst>
          </a:blip>
          <a:srcRect/>
          <a:stretch>
            <a:fillRect/>
          </a:stretch>
        </p:blipFill>
        <p:spPr bwMode="auto">
          <a:xfrm>
            <a:off x="2316480" y="3941446"/>
            <a:ext cx="7317616" cy="288126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Ivana Nikolić\Desktop\2.jpg">
            <a:extLst>
              <a:ext uri="{FF2B5EF4-FFF2-40B4-BE49-F238E27FC236}">
                <a16:creationId xmlns:a16="http://schemas.microsoft.com/office/drawing/2014/main" id="{4D348590-D16D-D956-BD50-D1A09DF3F6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241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0CA386E-8B50-2A82-70F3-E2F24831C2FB}"/>
              </a:ext>
            </a:extLst>
          </p:cNvPr>
          <p:cNvSpPr txBox="1">
            <a:spLocks noChangeArrowheads="1"/>
          </p:cNvSpPr>
          <p:nvPr/>
        </p:nvSpPr>
        <p:spPr bwMode="auto">
          <a:xfrm>
            <a:off x="146050" y="144780"/>
            <a:ext cx="8223250" cy="369332"/>
          </a:xfrm>
          <a:prstGeom prst="rect">
            <a:avLst/>
          </a:prstGeom>
          <a:noFill/>
          <a:ln>
            <a:noFill/>
          </a:ln>
        </p:spPr>
        <p:txBody>
          <a:bodyPr>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buClr>
                <a:schemeClr val="tx1"/>
              </a:buClr>
              <a:defRPr/>
            </a:pPr>
            <a:r>
              <a:rPr lang="en-US" altLang="en-US" b="1" dirty="0">
                <a:solidFill>
                  <a:schemeClr val="bg1"/>
                </a:solidFill>
              </a:rPr>
              <a:t>Steps [1] – [5] energy investment phase:</a:t>
            </a:r>
          </a:p>
        </p:txBody>
      </p:sp>
      <p:pic>
        <p:nvPicPr>
          <p:cNvPr id="7172" name="Picture 6" descr="s8">
            <a:extLst>
              <a:ext uri="{FF2B5EF4-FFF2-40B4-BE49-F238E27FC236}">
                <a16:creationId xmlns:a16="http://schemas.microsoft.com/office/drawing/2014/main" id="{ACD4EA8A-54B5-A981-52FA-AB8F9EA6BE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 y="592711"/>
            <a:ext cx="7535862" cy="39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a:extLst>
              <a:ext uri="{FF2B5EF4-FFF2-40B4-BE49-F238E27FC236}">
                <a16:creationId xmlns:a16="http://schemas.microsoft.com/office/drawing/2014/main" id="{001DF15A-E374-A1B4-8993-7FA18CFAF26F}"/>
              </a:ext>
            </a:extLst>
          </p:cNvPr>
          <p:cNvGrpSpPr>
            <a:grpSpLocks/>
          </p:cNvGrpSpPr>
          <p:nvPr/>
        </p:nvGrpSpPr>
        <p:grpSpPr bwMode="auto">
          <a:xfrm>
            <a:off x="146050" y="4727576"/>
            <a:ext cx="8839200" cy="741363"/>
            <a:chOff x="438150" y="5895975"/>
            <a:chExt cx="8839200" cy="741402"/>
          </a:xfrm>
        </p:grpSpPr>
        <p:sp>
          <p:nvSpPr>
            <p:cNvPr id="7174" name="TextBox 5">
              <a:extLst>
                <a:ext uri="{FF2B5EF4-FFF2-40B4-BE49-F238E27FC236}">
                  <a16:creationId xmlns:a16="http://schemas.microsoft.com/office/drawing/2014/main" id="{0F1A815A-6C4E-4643-97B2-F8C99CAC47A0}"/>
                </a:ext>
              </a:extLst>
            </p:cNvPr>
            <p:cNvSpPr txBox="1">
              <a:spLocks noChangeArrowheads="1"/>
            </p:cNvSpPr>
            <p:nvPr/>
          </p:nvSpPr>
          <p:spPr bwMode="auto">
            <a:xfrm>
              <a:off x="438150" y="6268045"/>
              <a:ext cx="883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r>
                <a:rPr lang="en-US" altLang="en-US" sz="1800">
                  <a:ea typeface="ＭＳ Ｐゴシック" panose="020B0600070205080204" pitchFamily="34" charset="-128"/>
                </a:rPr>
                <a:t>The 6-carbon glucose molecule is converted into two 3-carbon segments.</a:t>
              </a:r>
            </a:p>
          </p:txBody>
        </p:sp>
        <p:sp>
          <p:nvSpPr>
            <p:cNvPr id="7175" name="Rectangle 5">
              <a:extLst>
                <a:ext uri="{FF2B5EF4-FFF2-40B4-BE49-F238E27FC236}">
                  <a16:creationId xmlns:a16="http://schemas.microsoft.com/office/drawing/2014/main" id="{2D8DF3F8-701F-E65D-6D0F-C46F0BB64BC2}"/>
                </a:ext>
              </a:extLst>
            </p:cNvPr>
            <p:cNvSpPr>
              <a:spLocks noChangeArrowheads="1"/>
            </p:cNvSpPr>
            <p:nvPr/>
          </p:nvSpPr>
          <p:spPr bwMode="auto">
            <a:xfrm>
              <a:off x="447675" y="5895975"/>
              <a:ext cx="457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buClr>
                  <a:schemeClr val="tx1"/>
                </a:buClr>
              </a:pPr>
              <a:r>
                <a:rPr lang="en-US" altLang="en-US" sz="1800"/>
                <a:t>2 ATP molecules are hydrolyzed.</a:t>
              </a:r>
            </a:p>
          </p:txBody>
        </p:sp>
      </p:grpSp>
      <p:sp>
        <p:nvSpPr>
          <p:cNvPr id="5" name="TextBox 4">
            <a:extLst>
              <a:ext uri="{FF2B5EF4-FFF2-40B4-BE49-F238E27FC236}">
                <a16:creationId xmlns:a16="http://schemas.microsoft.com/office/drawing/2014/main" id="{F3C26C07-EB2E-E708-16E0-AFBBD36A6B00}"/>
              </a:ext>
            </a:extLst>
          </p:cNvPr>
          <p:cNvSpPr txBox="1"/>
          <p:nvPr/>
        </p:nvSpPr>
        <p:spPr>
          <a:xfrm>
            <a:off x="7681912" y="219797"/>
            <a:ext cx="4388168" cy="3645485"/>
          </a:xfrm>
          <a:prstGeom prst="rect">
            <a:avLst/>
          </a:prstGeom>
          <a:noFill/>
        </p:spPr>
        <p:txBody>
          <a:bodyPr wrap="square">
            <a:spAutoFit/>
          </a:bodyPr>
          <a:lstStyle/>
          <a:p>
            <a:pPr marL="0" marR="0">
              <a:lnSpc>
                <a:spcPct val="107000"/>
              </a:lnSpc>
              <a:spcBef>
                <a:spcPts val="0"/>
              </a:spcBef>
              <a:spcAft>
                <a:spcPts val="800"/>
              </a:spcAft>
            </a:pP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The Cellular Advantages of Phosphorylating Glucose</a:t>
            </a:r>
          </a:p>
          <a:p>
            <a:pPr marL="0" marR="0">
              <a:lnSpc>
                <a:spcPct val="107000"/>
              </a:lnSpc>
              <a:spcBef>
                <a:spcPts val="0"/>
              </a:spcBef>
              <a:spcAft>
                <a:spcPts val="80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incorporation of a phosphate into glucose is important for several reasons.</a:t>
            </a:r>
          </a:p>
          <a:p>
            <a:pPr marL="0" marR="0">
              <a:lnSpc>
                <a:spcPct val="107000"/>
              </a:lnSpc>
              <a:spcBef>
                <a:spcPts val="0"/>
              </a:spcBef>
              <a:spcAft>
                <a:spcPts val="800"/>
              </a:spcAft>
            </a:pP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First,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phosphorylation keeps the substrate in the cell. </a:t>
            </a:r>
          </a:p>
          <a:p>
            <a:pPr marL="0" marR="0">
              <a:lnSpc>
                <a:spcPct val="107000"/>
              </a:lnSpc>
              <a:spcBef>
                <a:spcPts val="0"/>
              </a:spcBef>
              <a:spcAft>
                <a:spcPts val="800"/>
              </a:spcAft>
            </a:pPr>
            <a:r>
              <a:rPr lang="en-US" kern="100" dirty="0">
                <a:latin typeface="Times New Roman" panose="02020603050405020304" pitchFamily="18" charset="0"/>
                <a:ea typeface="Calibri" panose="020F0502020204030204" pitchFamily="34" charset="0"/>
                <a:cs typeface="Times New Roman" panose="02020603050405020304" pitchFamily="18" charset="0"/>
              </a:rPr>
              <a:t>Second, r</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apid conversion of </a:t>
            </a:r>
            <a:r>
              <a:rPr lang="en-US" sz="1800" b="1" kern="100" dirty="0">
                <a:effectLst/>
                <a:latin typeface="Times New Roman" panose="02020603050405020304" pitchFamily="18" charset="0"/>
                <a:ea typeface="Calibri" panose="020F0502020204030204" pitchFamily="34" charset="0"/>
                <a:cs typeface="Times New Roman" panose="02020603050405020304" pitchFamily="18" charset="0"/>
              </a:rPr>
              <a:t>glucose to glucose- 6-phosphate keeps the intracellular concentration of glucose low</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favoring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faciliated</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diffusion of glucose into the cell.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6" descr="s9">
            <a:extLst>
              <a:ext uri="{FF2B5EF4-FFF2-40B4-BE49-F238E27FC236}">
                <a16:creationId xmlns:a16="http://schemas.microsoft.com/office/drawing/2014/main" id="{693BE75E-A111-CA56-0571-7016EA47DA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378"/>
          <a:stretch>
            <a:fillRect/>
          </a:stretch>
        </p:blipFill>
        <p:spPr bwMode="auto">
          <a:xfrm>
            <a:off x="2133600" y="1828801"/>
            <a:ext cx="7772400" cy="383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4">
            <a:extLst>
              <a:ext uri="{FF2B5EF4-FFF2-40B4-BE49-F238E27FC236}">
                <a16:creationId xmlns:a16="http://schemas.microsoft.com/office/drawing/2014/main" id="{17A4723F-B614-1B4D-1932-A5B909B44305}"/>
              </a:ext>
            </a:extLst>
          </p:cNvPr>
          <p:cNvSpPr txBox="1">
            <a:spLocks noChangeArrowheads="1"/>
          </p:cNvSpPr>
          <p:nvPr/>
        </p:nvSpPr>
        <p:spPr bwMode="auto">
          <a:xfrm>
            <a:off x="1952625" y="904875"/>
            <a:ext cx="7124700" cy="369332"/>
          </a:xfrm>
          <a:prstGeom prst="rect">
            <a:avLst/>
          </a:prstGeom>
          <a:noFill/>
          <a:ln>
            <a:noFill/>
          </a:ln>
        </p:spPr>
        <p:txBody>
          <a:bodyPr>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buClr>
                <a:schemeClr val="tx1"/>
              </a:buClr>
              <a:defRPr/>
            </a:pPr>
            <a:r>
              <a:rPr lang="en-US" altLang="en-US" b="1" dirty="0">
                <a:solidFill>
                  <a:schemeClr val="bg1"/>
                </a:solidFill>
              </a:rPr>
              <a:t>Steps [6] – [10] energy-generating phase:</a:t>
            </a:r>
          </a:p>
        </p:txBody>
      </p:sp>
      <p:sp>
        <p:nvSpPr>
          <p:cNvPr id="8197" name="Rectangle 4">
            <a:extLst>
              <a:ext uri="{FF2B5EF4-FFF2-40B4-BE49-F238E27FC236}">
                <a16:creationId xmlns:a16="http://schemas.microsoft.com/office/drawing/2014/main" id="{B1446D0B-6BCB-F1F1-E029-9BEBF54813CD}"/>
              </a:ext>
            </a:extLst>
          </p:cNvPr>
          <p:cNvSpPr>
            <a:spLocks noChangeArrowheads="1"/>
          </p:cNvSpPr>
          <p:nvPr/>
        </p:nvSpPr>
        <p:spPr bwMode="auto">
          <a:xfrm>
            <a:off x="2152650" y="6096000"/>
            <a:ext cx="7162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r>
              <a:rPr lang="en-US" altLang="en-US" sz="1800"/>
              <a:t>producing 1 NADH and 2 ATPs for each pyruvate formed.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solidFill>
                  <a:schemeClr val="bg1"/>
                </a:solidFill>
                <a:effectLst/>
                <a:latin typeface="Castellar" pitchFamily="18" charset="0"/>
              </a:rPr>
              <a:t>objectives</a:t>
            </a:r>
          </a:p>
        </p:txBody>
      </p:sp>
      <p:sp>
        <p:nvSpPr>
          <p:cNvPr id="4" name="Content Placeholder 3"/>
          <p:cNvSpPr>
            <a:spLocks noGrp="1"/>
          </p:cNvSpPr>
          <p:nvPr>
            <p:ph sz="quarter" idx="1"/>
          </p:nvPr>
        </p:nvSpPr>
        <p:spPr>
          <a:xfrm>
            <a:off x="314960" y="1676400"/>
            <a:ext cx="10353040" cy="4724400"/>
          </a:xfrm>
        </p:spPr>
        <p:txBody>
          <a:bodyPr>
            <a:normAutofit/>
          </a:bodyPr>
          <a:lstStyle/>
          <a:p>
            <a:pPr>
              <a:buClr>
                <a:srgbClr val="FF0000"/>
              </a:buClr>
            </a:pPr>
            <a:r>
              <a:rPr lang="en-US" sz="3200" dirty="0">
                <a:solidFill>
                  <a:schemeClr val="bg1"/>
                </a:solidFill>
              </a:rPr>
              <a:t>Introduction</a:t>
            </a:r>
          </a:p>
          <a:p>
            <a:pPr>
              <a:buClr>
                <a:srgbClr val="FF0000"/>
              </a:buClr>
            </a:pPr>
            <a:r>
              <a:rPr lang="en-US" sz="3200" dirty="0">
                <a:solidFill>
                  <a:schemeClr val="bg1"/>
                </a:solidFill>
              </a:rPr>
              <a:t>Carbohydrates classification</a:t>
            </a:r>
          </a:p>
          <a:p>
            <a:pPr>
              <a:buClr>
                <a:srgbClr val="FF0000"/>
              </a:buClr>
            </a:pPr>
            <a:r>
              <a:rPr lang="en-US" sz="3200" dirty="0">
                <a:solidFill>
                  <a:schemeClr val="bg1"/>
                </a:solidFill>
              </a:rPr>
              <a:t>Function of carbohydrate</a:t>
            </a:r>
          </a:p>
          <a:p>
            <a:pPr>
              <a:buClr>
                <a:srgbClr val="FF0000"/>
              </a:buClr>
            </a:pPr>
            <a:r>
              <a:rPr lang="en-US" sz="3200" dirty="0">
                <a:solidFill>
                  <a:schemeClr val="bg1"/>
                </a:solidFill>
              </a:rPr>
              <a:t>Digestion, absorption and metabolism of carbohydrate</a:t>
            </a:r>
          </a:p>
          <a:p>
            <a:pPr>
              <a:buClr>
                <a:srgbClr val="FF0000"/>
              </a:buClr>
            </a:pPr>
            <a:r>
              <a:rPr lang="en-US" sz="3200" dirty="0">
                <a:solidFill>
                  <a:schemeClr val="bg1"/>
                </a:solidFill>
              </a:rPr>
              <a:t>Glycolysis</a:t>
            </a:r>
          </a:p>
          <a:p>
            <a:pPr>
              <a:buClr>
                <a:srgbClr val="FF0000"/>
              </a:buClr>
            </a:pPr>
            <a:r>
              <a:rPr lang="en-US" sz="3200" dirty="0">
                <a:solidFill>
                  <a:schemeClr val="bg1"/>
                </a:solidFill>
              </a:rPr>
              <a:t>HMP pathway</a:t>
            </a:r>
          </a:p>
          <a:p>
            <a:pPr>
              <a:buClr>
                <a:srgbClr val="FF0000"/>
              </a:buClr>
            </a:pPr>
            <a:r>
              <a:rPr lang="en-US" sz="3200" dirty="0">
                <a:solidFill>
                  <a:schemeClr val="bg1"/>
                </a:solidFill>
              </a:rPr>
              <a:t>PDH complex</a:t>
            </a:r>
          </a:p>
          <a:p>
            <a:pPr marL="0" indent="0">
              <a:buNone/>
            </a:pPr>
            <a:endParaRPr lang="en-US" sz="3600" dirty="0">
              <a:solidFill>
                <a:schemeClr val="bg1"/>
              </a:solidFill>
            </a:endParaRPr>
          </a:p>
        </p:txBody>
      </p:sp>
    </p:spTree>
    <p:extLst>
      <p:ext uri="{BB962C8B-B14F-4D97-AF65-F5344CB8AC3E}">
        <p14:creationId xmlns:p14="http://schemas.microsoft.com/office/powerpoint/2010/main" val="230339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7" descr="s10">
            <a:extLst>
              <a:ext uri="{FF2B5EF4-FFF2-40B4-BE49-F238E27FC236}">
                <a16:creationId xmlns:a16="http://schemas.microsoft.com/office/drawing/2014/main" id="{5BC858FD-4F91-C473-5623-B722383597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652" y="1775259"/>
            <a:ext cx="479107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a:extLst>
              <a:ext uri="{FF2B5EF4-FFF2-40B4-BE49-F238E27FC236}">
                <a16:creationId xmlns:a16="http://schemas.microsoft.com/office/drawing/2014/main" id="{48CCF64C-D75D-0FBB-1F09-B1C5653D1CE8}"/>
              </a:ext>
            </a:extLst>
          </p:cNvPr>
          <p:cNvSpPr txBox="1">
            <a:spLocks noChangeArrowheads="1"/>
          </p:cNvSpPr>
          <p:nvPr/>
        </p:nvSpPr>
        <p:spPr bwMode="auto">
          <a:xfrm>
            <a:off x="284480" y="122872"/>
            <a:ext cx="11480800" cy="1200329"/>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buClr>
                <a:schemeClr val="tx1"/>
              </a:buClr>
              <a:defRPr/>
            </a:pPr>
            <a:r>
              <a:rPr lang="en-US" altLang="en-US" b="1" dirty="0">
                <a:solidFill>
                  <a:schemeClr val="bg1"/>
                </a:solidFill>
              </a:rPr>
              <a:t>Step [1] begins with the phosphorylation of glucose into glucose 6-phosphate, using an ATP and a kinase enzyme.</a:t>
            </a:r>
          </a:p>
          <a:p>
            <a:pPr eaLnBrk="1" hangingPunct="1">
              <a:buClr>
                <a:schemeClr val="tx1"/>
              </a:buClr>
              <a:defRPr/>
            </a:pPr>
            <a:endParaRPr lang="en-US" altLang="en-US" b="1" dirty="0">
              <a:solidFill>
                <a:srgbClr val="FF0000"/>
              </a:solidFill>
            </a:endParaRPr>
          </a:p>
          <a:p>
            <a:pPr eaLnBrk="1" hangingPunct="1">
              <a:buClr>
                <a:schemeClr val="tx1"/>
              </a:buClr>
              <a:defRPr/>
            </a:pPr>
            <a:r>
              <a:rPr lang="en-US" altLang="en-US" b="1" dirty="0">
                <a:solidFill>
                  <a:srgbClr val="FF0000"/>
                </a:solidFill>
              </a:rPr>
              <a:t>### hexokinase-glucokinase.//// REGULATORY ENZYMES</a:t>
            </a:r>
          </a:p>
        </p:txBody>
      </p:sp>
      <p:sp>
        <p:nvSpPr>
          <p:cNvPr id="4" name="TextBox 3">
            <a:extLst>
              <a:ext uri="{FF2B5EF4-FFF2-40B4-BE49-F238E27FC236}">
                <a16:creationId xmlns:a16="http://schemas.microsoft.com/office/drawing/2014/main" id="{B0FE30C9-F7E0-D6EE-16AD-F932480510EC}"/>
              </a:ext>
            </a:extLst>
          </p:cNvPr>
          <p:cNvSpPr txBox="1"/>
          <p:nvPr/>
        </p:nvSpPr>
        <p:spPr>
          <a:xfrm>
            <a:off x="5154727" y="1323542"/>
            <a:ext cx="6966153" cy="4637167"/>
          </a:xfrm>
          <a:prstGeom prst="rect">
            <a:avLst/>
          </a:prstGeom>
          <a:noFill/>
        </p:spPr>
        <p:txBody>
          <a:bodyPr wrap="square">
            <a:spAutoFit/>
          </a:bodyPr>
          <a:lstStyle/>
          <a:p>
            <a:pPr marL="0" marR="0">
              <a:lnSpc>
                <a:spcPct val="107000"/>
              </a:lnSpc>
              <a:spcBef>
                <a:spcPts val="0"/>
              </a:spcBef>
              <a:spcAft>
                <a:spcPts val="800"/>
              </a:spcAft>
            </a:pPr>
            <a:endPar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In most animal, plant, and microbial cells, the enzyme that phosphorylates glucose is hexokinase. Magnesium ion is required for this reaction. The true substrate for the hexokinase reaction is MgATP2. </a:t>
            </a:r>
          </a:p>
          <a:p>
            <a:pPr marL="0" marR="0">
              <a:lnSpc>
                <a:spcPct val="107000"/>
              </a:lnSpc>
              <a:spcBef>
                <a:spcPts val="0"/>
              </a:spcBef>
              <a:spcAft>
                <a:spcPts val="800"/>
              </a:spcAft>
            </a:pPr>
            <a:r>
              <a:rPr lang="en-US"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T</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here are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four isozymes of hexokinase</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in most animal tissues.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Hexokinase I</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is the principal form in the brain. Hexokinase in skeletal muscle is a mixture of types I and II.</a:t>
            </a:r>
            <a:endParaRPr lang="en-US" sz="16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The hexokinase reaction is one of three points in the glycolysis pathway that are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regulated. </a:t>
            </a:r>
          </a:p>
          <a:p>
            <a:pPr marL="0" marR="0">
              <a:lnSpc>
                <a:spcPct val="107000"/>
              </a:lnSpc>
              <a:spcBef>
                <a:spcPts val="0"/>
              </a:spcBef>
              <a:spcAft>
                <a:spcPts val="800"/>
              </a:spcAft>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Hexokinase can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phosphorylate a variety of hexose sugars, including glucose, mannose, and fructose</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The type IV </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isozyme of hexokinase,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called glucokinase</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is found predominantly in the liver and pancreas.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Type IV is highly specific for D-glucose, has a much higher Km for glucose and is not product inhibited. </a:t>
            </a:r>
            <a:endParaRPr lang="en-US" sz="16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7" descr="s11">
            <a:extLst>
              <a:ext uri="{FF2B5EF4-FFF2-40B4-BE49-F238E27FC236}">
                <a16:creationId xmlns:a16="http://schemas.microsoft.com/office/drawing/2014/main" id="{6B77FAC7-ED30-DE7B-09F8-6EC825AEE4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673225"/>
            <a:ext cx="4864100" cy="454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a:extLst>
              <a:ext uri="{FF2B5EF4-FFF2-40B4-BE49-F238E27FC236}">
                <a16:creationId xmlns:a16="http://schemas.microsoft.com/office/drawing/2014/main" id="{D28C7501-4E41-34B8-EDAF-AD81BE023158}"/>
              </a:ext>
            </a:extLst>
          </p:cNvPr>
          <p:cNvSpPr txBox="1">
            <a:spLocks noChangeArrowheads="1"/>
          </p:cNvSpPr>
          <p:nvPr/>
        </p:nvSpPr>
        <p:spPr bwMode="auto">
          <a:xfrm>
            <a:off x="208281" y="260986"/>
            <a:ext cx="11729719" cy="369332"/>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buClr>
                <a:schemeClr val="tx1"/>
              </a:buClr>
              <a:defRPr/>
            </a:pPr>
            <a:r>
              <a:rPr lang="en-US" altLang="en-US" b="1" dirty="0">
                <a:solidFill>
                  <a:schemeClr val="bg1"/>
                </a:solidFill>
              </a:rPr>
              <a:t>Step [2] isomerizes glucose 6-phosphate to fructose 6-phosphate with an isomerase enzyme.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7" descr="s12">
            <a:extLst>
              <a:ext uri="{FF2B5EF4-FFF2-40B4-BE49-F238E27FC236}">
                <a16:creationId xmlns:a16="http://schemas.microsoft.com/office/drawing/2014/main" id="{B721555F-C1D4-D540-0B63-51CB12DFDF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 y="1826139"/>
            <a:ext cx="549433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a:extLst>
              <a:ext uri="{FF2B5EF4-FFF2-40B4-BE49-F238E27FC236}">
                <a16:creationId xmlns:a16="http://schemas.microsoft.com/office/drawing/2014/main" id="{AD0D4FFD-D74F-6AF0-2C52-A27E88E8130B}"/>
              </a:ext>
            </a:extLst>
          </p:cNvPr>
          <p:cNvSpPr txBox="1">
            <a:spLocks noChangeArrowheads="1"/>
          </p:cNvSpPr>
          <p:nvPr/>
        </p:nvSpPr>
        <p:spPr bwMode="auto">
          <a:xfrm>
            <a:off x="213360" y="201612"/>
            <a:ext cx="11897359" cy="1200329"/>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buClr>
                <a:schemeClr val="tx1"/>
              </a:buClr>
              <a:defRPr/>
            </a:pPr>
            <a:r>
              <a:rPr lang="en-US" altLang="en-US" b="1" dirty="0">
                <a:solidFill>
                  <a:schemeClr val="bg1"/>
                </a:solidFill>
              </a:rPr>
              <a:t>Step [3] is the phosphorylation of fructose 6-phosphate into fructose 1,6-bisphosphate with a kinase enzyme.</a:t>
            </a:r>
          </a:p>
          <a:p>
            <a:pPr eaLnBrk="1" hangingPunct="1">
              <a:buClr>
                <a:schemeClr val="tx1"/>
              </a:buClr>
              <a:defRPr/>
            </a:pPr>
            <a:endParaRPr lang="en-US" altLang="en-US" b="1" dirty="0">
              <a:solidFill>
                <a:schemeClr val="bg1"/>
              </a:solidFill>
            </a:endParaRPr>
          </a:p>
          <a:p>
            <a:pPr eaLnBrk="1" hangingPunct="1">
              <a:buClr>
                <a:schemeClr val="tx1"/>
              </a:buClr>
              <a:defRPr/>
            </a:pPr>
            <a:r>
              <a:rPr lang="en-US" altLang="en-US" b="1" dirty="0">
                <a:solidFill>
                  <a:srgbClr val="FF0000"/>
                </a:solidFill>
              </a:rPr>
              <a:t>#### PFK1 – REGULATORY ENZIME</a:t>
            </a:r>
          </a:p>
        </p:txBody>
      </p:sp>
      <p:sp>
        <p:nvSpPr>
          <p:cNvPr id="4" name="TextBox 3">
            <a:extLst>
              <a:ext uri="{FF2B5EF4-FFF2-40B4-BE49-F238E27FC236}">
                <a16:creationId xmlns:a16="http://schemas.microsoft.com/office/drawing/2014/main" id="{53B937B6-DA96-EE76-9A0C-4E5DDE751B7B}"/>
              </a:ext>
            </a:extLst>
          </p:cNvPr>
          <p:cNvSpPr txBox="1"/>
          <p:nvPr/>
        </p:nvSpPr>
        <p:spPr>
          <a:xfrm>
            <a:off x="5882640" y="847943"/>
            <a:ext cx="6096000" cy="6585264"/>
          </a:xfrm>
          <a:prstGeom prst="rect">
            <a:avLst/>
          </a:prstGeom>
          <a:noFill/>
        </p:spPr>
        <p:txBody>
          <a:bodyPr wrap="square">
            <a:spAutoFit/>
          </a:bodyPr>
          <a:lstStyle/>
          <a:p>
            <a:pPr marL="0" marR="0">
              <a:lnSpc>
                <a:spcPct val="107000"/>
              </a:lnSpc>
              <a:spcBef>
                <a:spcPts val="0"/>
              </a:spcBef>
              <a:spcAft>
                <a:spcPts val="800"/>
              </a:spcAft>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Regulation of Phosphofructokinase 1</a:t>
            </a:r>
            <a:endParaRPr lang="en-US" sz="16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1800" b="1" dirty="0">
                <a:solidFill>
                  <a:schemeClr val="bg1"/>
                </a:solidFill>
                <a:effectLst/>
                <a:latin typeface="Times New Roman" panose="02020603050405020304" pitchFamily="18" charset="0"/>
                <a:ea typeface="Calibri" panose="020F0502020204030204" pitchFamily="34" charset="0"/>
              </a:rPr>
              <a:t>- Phosphofructokinase 1 </a:t>
            </a:r>
            <a:r>
              <a:rPr lang="en-US" sz="1800" dirty="0">
                <a:solidFill>
                  <a:schemeClr val="bg1"/>
                </a:solidFill>
                <a:effectLst/>
                <a:latin typeface="Times New Roman" panose="02020603050405020304" pitchFamily="18" charset="0"/>
                <a:ea typeface="Calibri" panose="020F0502020204030204" pitchFamily="34" charset="0"/>
              </a:rPr>
              <a:t>is the “valve” controlling the rate of glycolysis. In addition to its role </a:t>
            </a:r>
            <a:r>
              <a:rPr lang="en-US" sz="1800" b="1" dirty="0">
                <a:solidFill>
                  <a:schemeClr val="bg1"/>
                </a:solidFill>
                <a:effectLst/>
                <a:latin typeface="Times New Roman" panose="02020603050405020304" pitchFamily="18" charset="0"/>
                <a:ea typeface="Calibri" panose="020F0502020204030204" pitchFamily="34" charset="0"/>
              </a:rPr>
              <a:t>as a substrate, ATP </a:t>
            </a:r>
            <a:r>
              <a:rPr lang="en-US" sz="1800" dirty="0">
                <a:solidFill>
                  <a:schemeClr val="bg1"/>
                </a:solidFill>
                <a:effectLst/>
                <a:latin typeface="Times New Roman" panose="02020603050405020304" pitchFamily="18" charset="0"/>
                <a:ea typeface="Calibri" panose="020F0502020204030204" pitchFamily="34" charset="0"/>
              </a:rPr>
              <a:t>is also an </a:t>
            </a:r>
            <a:r>
              <a:rPr lang="en-US" sz="1800" b="1" dirty="0">
                <a:solidFill>
                  <a:schemeClr val="bg1"/>
                </a:solidFill>
                <a:effectLst/>
                <a:latin typeface="Times New Roman" panose="02020603050405020304" pitchFamily="18" charset="0"/>
                <a:ea typeface="Calibri" panose="020F0502020204030204" pitchFamily="34" charset="0"/>
              </a:rPr>
              <a:t>allosteric inhibitor</a:t>
            </a:r>
            <a:r>
              <a:rPr lang="en-US" sz="1800" dirty="0">
                <a:solidFill>
                  <a:schemeClr val="bg1"/>
                </a:solidFill>
                <a:effectLst/>
                <a:latin typeface="Times New Roman" panose="02020603050405020304" pitchFamily="18" charset="0"/>
                <a:ea typeface="Calibri" panose="020F0502020204030204" pitchFamily="34" charset="0"/>
              </a:rPr>
              <a:t> of this enzyme. Thus, phosphofructokinase 1 has two distinct binding sites for ATP; a high-affinity substrate site and a low-affinity regulatory site. In the presence of high ATP concentrations in the cytosol, glycolysis “turns off.” </a:t>
            </a:r>
          </a:p>
          <a:p>
            <a:pPr marL="285750" indent="-285750">
              <a:buFontTx/>
              <a:buChar char="-"/>
            </a:pP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AMP reverses the inhibition due to ATP</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and AMP levels in cells can rise dramatically when ATP levels decrease, due to the action of the enzyme adenylate kinase, which catalyzes the reaction.</a:t>
            </a:r>
          </a:p>
          <a:p>
            <a:pPr marL="285750" indent="-285750">
              <a:buFontTx/>
              <a:buChar char="-"/>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Glycolysis and the citric acid cycle are coupled via phosphofructokinase 1, because</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citrate</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is an allosteric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inhibitor of </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phosphofructokinase 1. When the citric acid cycle reaches saturation, glycolysis slows down</a:t>
            </a:r>
          </a:p>
          <a:p>
            <a:pPr marL="285750" indent="-285750">
              <a:buFontTx/>
              <a:buChar char="-"/>
            </a:pPr>
            <a:endPar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buFontTx/>
              <a:buChar char="-"/>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Inhibition of glycolysis by citrate ensures that glucose will not be committed to these activities if the citric acid cycle is already saturated. </a:t>
            </a:r>
          </a:p>
          <a:p>
            <a:pPr marL="285750" indent="-285750">
              <a:buFontTx/>
              <a:buChar char="-"/>
            </a:pPr>
            <a:r>
              <a:rPr lang="en-US"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Insulin activates PFK1, activates PKA, dephosphorylation </a:t>
            </a:r>
          </a:p>
          <a:p>
            <a:pPr marL="285750" indent="-285750">
              <a:buFontTx/>
              <a:buChar char="-"/>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Glucagon, inhibits PFK1, phosphorylates enzymes</a:t>
            </a:r>
            <a:endParaRPr lang="en-US" sz="18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Tx/>
              <a:buChar char="-"/>
            </a:pPr>
            <a:endParaRPr lang="en-US" sz="18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0FD83B-8175-69D4-35B0-B3BCB46C5160}"/>
              </a:ext>
            </a:extLst>
          </p:cNvPr>
          <p:cNvSpPr txBox="1"/>
          <p:nvPr/>
        </p:nvSpPr>
        <p:spPr>
          <a:xfrm>
            <a:off x="162560" y="111760"/>
            <a:ext cx="11856720" cy="2443939"/>
          </a:xfrm>
          <a:prstGeom prst="rect">
            <a:avLst/>
          </a:prstGeom>
          <a:noFill/>
        </p:spPr>
        <p:txBody>
          <a:bodyPr wrap="square">
            <a:spAutoFit/>
          </a:bodyPr>
          <a:lstStyle/>
          <a:p>
            <a:pPr marL="0" marR="0">
              <a:lnSpc>
                <a:spcPct val="107000"/>
              </a:lnSpc>
              <a:spcBef>
                <a:spcPts val="0"/>
              </a:spcBef>
              <a:spcAft>
                <a:spcPts val="800"/>
              </a:spcAft>
            </a:pP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Phosphofructokinase </a:t>
            </a:r>
            <a:r>
              <a:rPr lang="en-US" sz="2400" b="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4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is also regulated by </a:t>
            </a:r>
            <a:r>
              <a:rPr lang="en-US" sz="24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fructose-2,6-bisphosphate</a:t>
            </a:r>
            <a:r>
              <a:rPr lang="en-US" sz="24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 potent allosteric activator that increases the affinity of phosphofructokinase for the substrate fructose-6-phosphate. Stimulation of phosphofructokinase 1 is also achieved by decreasing the inhibitory effects of ATP. Fructose-2,6-bisphosphate increases the net flow of glucose through glycolysis by stimulating phosphofructokinase and, by inhibiting fructose-1,6-bisphosphatase, the enzyme that catalyzes this reaction in the opposite direction.</a:t>
            </a:r>
            <a:endParaRPr lang="en-US" sz="2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descr="Regulation of Glycolysis and Gluconeogenesis – MCAT Biochem | MedSchoolCoach">
            <a:extLst>
              <a:ext uri="{FF2B5EF4-FFF2-40B4-BE49-F238E27FC236}">
                <a16:creationId xmlns:a16="http://schemas.microsoft.com/office/drawing/2014/main" id="{2804921C-9195-7555-C465-BD9DC3004CE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3275" y="2693670"/>
            <a:ext cx="7946410" cy="3686810"/>
          </a:xfrm>
          <a:prstGeom prst="rect">
            <a:avLst/>
          </a:prstGeom>
          <a:noFill/>
          <a:ln>
            <a:noFill/>
          </a:ln>
        </p:spPr>
      </p:pic>
    </p:spTree>
    <p:extLst>
      <p:ext uri="{BB962C8B-B14F-4D97-AF65-F5344CB8AC3E}">
        <p14:creationId xmlns:p14="http://schemas.microsoft.com/office/powerpoint/2010/main" val="209628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7" descr="s14">
            <a:extLst>
              <a:ext uri="{FF2B5EF4-FFF2-40B4-BE49-F238E27FC236}">
                <a16:creationId xmlns:a16="http://schemas.microsoft.com/office/drawing/2014/main" id="{52B71BE8-A2FE-1495-6059-61BB60E0B9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2341564"/>
            <a:ext cx="6534150" cy="405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7">
            <a:extLst>
              <a:ext uri="{FF2B5EF4-FFF2-40B4-BE49-F238E27FC236}">
                <a16:creationId xmlns:a16="http://schemas.microsoft.com/office/drawing/2014/main" id="{7624E1AC-F3C2-4F9D-8D10-E6AD099F535B}"/>
              </a:ext>
            </a:extLst>
          </p:cNvPr>
          <p:cNvSpPr txBox="1">
            <a:spLocks noChangeArrowheads="1"/>
          </p:cNvSpPr>
          <p:nvPr/>
        </p:nvSpPr>
        <p:spPr bwMode="auto">
          <a:xfrm>
            <a:off x="203200" y="933451"/>
            <a:ext cx="12110720" cy="369332"/>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buClr>
                <a:schemeClr val="tx1"/>
              </a:buClr>
              <a:defRPr/>
            </a:pPr>
            <a:r>
              <a:rPr lang="en-US" altLang="en-US" b="1" dirty="0">
                <a:solidFill>
                  <a:schemeClr val="bg1"/>
                </a:solidFill>
              </a:rPr>
              <a:t>Step [4] cleaves the fructose ring into a dihydroxy-acetone phosphate and a glyceraldehyde 3-phosphate.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0FCC8ACB-1A7B-5706-CEAA-47BEA8159174}"/>
              </a:ext>
            </a:extLst>
          </p:cNvPr>
          <p:cNvSpPr txBox="1">
            <a:spLocks noChangeArrowheads="1"/>
          </p:cNvSpPr>
          <p:nvPr/>
        </p:nvSpPr>
        <p:spPr bwMode="auto">
          <a:xfrm>
            <a:off x="558800" y="1143001"/>
            <a:ext cx="11541759" cy="369332"/>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algn="ctr" eaLnBrk="1" hangingPunct="1">
              <a:buClr>
                <a:schemeClr val="tx1"/>
              </a:buClr>
              <a:defRPr/>
            </a:pPr>
            <a:r>
              <a:rPr lang="en-US" altLang="en-US" b="1" dirty="0">
                <a:solidFill>
                  <a:schemeClr val="bg1"/>
                </a:solidFill>
              </a:rPr>
              <a:t>Step [5] isomerizes the dihydroxyacetone phosphate into another glyceraldehyde 3-phosphate.</a:t>
            </a:r>
          </a:p>
        </p:txBody>
      </p:sp>
      <p:pic>
        <p:nvPicPr>
          <p:cNvPr id="14339" name="Picture 8" descr="s15">
            <a:extLst>
              <a:ext uri="{FF2B5EF4-FFF2-40B4-BE49-F238E27FC236}">
                <a16:creationId xmlns:a16="http://schemas.microsoft.com/office/drawing/2014/main" id="{2D659204-B7E0-E394-8123-79A236084F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1" y="2362201"/>
            <a:ext cx="5973763"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7">
            <a:extLst>
              <a:ext uri="{FF2B5EF4-FFF2-40B4-BE49-F238E27FC236}">
                <a16:creationId xmlns:a16="http://schemas.microsoft.com/office/drawing/2014/main" id="{9FA10D38-30C3-601B-BDD9-37FC4125F214}"/>
              </a:ext>
            </a:extLst>
          </p:cNvPr>
          <p:cNvGrpSpPr>
            <a:grpSpLocks/>
          </p:cNvGrpSpPr>
          <p:nvPr/>
        </p:nvGrpSpPr>
        <p:grpSpPr bwMode="auto">
          <a:xfrm>
            <a:off x="2305050" y="5191125"/>
            <a:ext cx="7620000" cy="1371600"/>
            <a:chOff x="781050" y="5191125"/>
            <a:chExt cx="7620000" cy="1371600"/>
          </a:xfrm>
        </p:grpSpPr>
        <p:sp>
          <p:nvSpPr>
            <p:cNvPr id="3" name="TextBox 8">
              <a:extLst>
                <a:ext uri="{FF2B5EF4-FFF2-40B4-BE49-F238E27FC236}">
                  <a16:creationId xmlns:a16="http://schemas.microsoft.com/office/drawing/2014/main" id="{81617699-235D-168F-CA0F-98AE78D17001}"/>
                </a:ext>
              </a:extLst>
            </p:cNvPr>
            <p:cNvSpPr txBox="1">
              <a:spLocks noChangeArrowheads="1"/>
            </p:cNvSpPr>
            <p:nvPr/>
          </p:nvSpPr>
          <p:spPr bwMode="auto">
            <a:xfrm>
              <a:off x="1378511" y="5562600"/>
              <a:ext cx="6417141" cy="646331"/>
            </a:xfrm>
            <a:prstGeom prst="rect">
              <a:avLst/>
            </a:prstGeom>
            <a:noFill/>
            <a:ln>
              <a:noFill/>
            </a:ln>
          </p:spPr>
          <p:txBody>
            <a:bodyPr wrap="non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algn="ctr" eaLnBrk="1" hangingPunct="1">
                <a:defRPr/>
              </a:pPr>
              <a:r>
                <a:rPr lang="en-US" altLang="en-US" b="1" dirty="0">
                  <a:solidFill>
                    <a:schemeClr val="bg1"/>
                  </a:solidFill>
                </a:rPr>
                <a:t>Thus, the first phase of glycolysis converts glucose into </a:t>
              </a:r>
            </a:p>
            <a:p>
              <a:pPr algn="ctr" eaLnBrk="1" hangingPunct="1">
                <a:defRPr/>
              </a:pPr>
              <a:r>
                <a:rPr lang="en-US" altLang="en-US" b="1" dirty="0">
                  <a:solidFill>
                    <a:schemeClr val="bg1"/>
                  </a:solidFill>
                </a:rPr>
                <a:t>2 glyceraldehyde 3-phosphate units and 2 ATP is used.</a:t>
              </a:r>
            </a:p>
          </p:txBody>
        </p:sp>
        <p:sp>
          <p:nvSpPr>
            <p:cNvPr id="7" name="Rectangle 6">
              <a:extLst>
                <a:ext uri="{FF2B5EF4-FFF2-40B4-BE49-F238E27FC236}">
                  <a16:creationId xmlns:a16="http://schemas.microsoft.com/office/drawing/2014/main" id="{DB3589E9-87B6-FD9A-51AE-B53647E4E98F}"/>
                </a:ext>
              </a:extLst>
            </p:cNvPr>
            <p:cNvSpPr/>
            <p:nvPr/>
          </p:nvSpPr>
          <p:spPr>
            <a:xfrm>
              <a:off x="781050" y="5191125"/>
              <a:ext cx="7620000" cy="1371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CB82806C-B525-1DCA-2CAA-78FD4D99E3F0}"/>
              </a:ext>
            </a:extLst>
          </p:cNvPr>
          <p:cNvSpPr txBox="1">
            <a:spLocks noChangeArrowheads="1"/>
          </p:cNvSpPr>
          <p:nvPr/>
        </p:nvSpPr>
        <p:spPr bwMode="auto">
          <a:xfrm>
            <a:off x="508000" y="533400"/>
            <a:ext cx="11430000" cy="646331"/>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defRPr/>
            </a:pPr>
            <a:r>
              <a:rPr lang="en-US" altLang="en-US" b="1" dirty="0">
                <a:solidFill>
                  <a:schemeClr val="bg1"/>
                </a:solidFill>
              </a:rPr>
              <a:t>In step [6] the aldehyde end of the molecule is oxidized and phosphorylated by a dehydrogenase enzyme and NAD</a:t>
            </a:r>
            <a:r>
              <a:rPr lang="en-US" altLang="en-US" b="1" baseline="30000" dirty="0">
                <a:solidFill>
                  <a:schemeClr val="bg1"/>
                </a:solidFill>
              </a:rPr>
              <a:t>+</a:t>
            </a:r>
            <a:r>
              <a:rPr lang="en-US" altLang="en-US" b="1" dirty="0">
                <a:solidFill>
                  <a:schemeClr val="bg1"/>
                </a:solidFill>
              </a:rPr>
              <a:t>; this produces 1,3-bisphospho-glycerate and NADH.</a:t>
            </a:r>
          </a:p>
        </p:txBody>
      </p:sp>
      <p:pic>
        <p:nvPicPr>
          <p:cNvPr id="15363" name="Picture 7" descr="s16">
            <a:extLst>
              <a:ext uri="{FF2B5EF4-FFF2-40B4-BE49-F238E27FC236}">
                <a16:creationId xmlns:a16="http://schemas.microsoft.com/office/drawing/2014/main" id="{294C10B1-6262-8984-712F-C58E25EC51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760" y="2153921"/>
            <a:ext cx="8083550"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31C7385-D67A-5DBE-65EA-173EE944B4A9}"/>
              </a:ext>
            </a:extLst>
          </p:cNvPr>
          <p:cNvSpPr txBox="1"/>
          <p:nvPr/>
        </p:nvSpPr>
        <p:spPr>
          <a:xfrm>
            <a:off x="8859520" y="2788196"/>
            <a:ext cx="3078480" cy="2308324"/>
          </a:xfrm>
          <a:prstGeom prst="rect">
            <a:avLst/>
          </a:prstGeom>
          <a:noFill/>
        </p:spPr>
        <p:txBody>
          <a:bodyPr wrap="square">
            <a:spAutoFit/>
          </a:bodyPr>
          <a:lstStyle/>
          <a:p>
            <a:r>
              <a:rPr lang="en-US" sz="1800" dirty="0">
                <a:solidFill>
                  <a:schemeClr val="bg1"/>
                </a:solidFill>
                <a:effectLst/>
                <a:latin typeface="Times New Roman" panose="02020603050405020304" pitchFamily="18" charset="0"/>
                <a:ea typeface="Calibri" panose="020F0502020204030204" pitchFamily="34" charset="0"/>
              </a:rPr>
              <a:t>In the first glycolytic reaction to involve oxidation–reduction, glyceraldehyde-3- phosphate is oxidized to 1,3-bisphosphoglycerate by </a:t>
            </a:r>
            <a:r>
              <a:rPr lang="en-US" sz="1800" b="1" dirty="0">
                <a:solidFill>
                  <a:schemeClr val="bg1"/>
                </a:solidFill>
                <a:effectLst/>
                <a:latin typeface="Times New Roman" panose="02020603050405020304" pitchFamily="18" charset="0"/>
                <a:ea typeface="Calibri" panose="020F0502020204030204" pitchFamily="34" charset="0"/>
              </a:rPr>
              <a:t>glyceraldehyde-3-phosphate dehydrogenase. </a:t>
            </a:r>
          </a:p>
          <a:p>
            <a:r>
              <a:rPr lang="en-US" b="1" dirty="0">
                <a:solidFill>
                  <a:schemeClr val="bg1"/>
                </a:solidFill>
                <a:latin typeface="Times New Roman" panose="02020603050405020304" pitchFamily="18" charset="0"/>
                <a:ea typeface="Calibri" panose="020F0502020204030204" pitchFamily="34" charset="0"/>
              </a:rPr>
              <a:t>Formation of NADH+H+</a:t>
            </a:r>
            <a:endParaRPr lang="en-US" b="1"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a:extLst>
              <a:ext uri="{FF2B5EF4-FFF2-40B4-BE49-F238E27FC236}">
                <a16:creationId xmlns:a16="http://schemas.microsoft.com/office/drawing/2014/main" id="{5C18E8D8-0260-61CE-A4C9-E959C21CD00B}"/>
              </a:ext>
            </a:extLst>
          </p:cNvPr>
          <p:cNvSpPr txBox="1">
            <a:spLocks noChangeArrowheads="1"/>
          </p:cNvSpPr>
          <p:nvPr/>
        </p:nvSpPr>
        <p:spPr bwMode="auto">
          <a:xfrm>
            <a:off x="182880" y="391796"/>
            <a:ext cx="12009120" cy="646331"/>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defRPr/>
            </a:pPr>
            <a:r>
              <a:rPr lang="en-US" altLang="en-US" b="1" dirty="0">
                <a:solidFill>
                  <a:schemeClr val="bg1"/>
                </a:solidFill>
              </a:rPr>
              <a:t>In step [7], the phosphate group is transferred onto an ADP with a kinase enzyme, forming  3-phosphoglycerate and ATP.</a:t>
            </a:r>
          </a:p>
        </p:txBody>
      </p:sp>
      <p:pic>
        <p:nvPicPr>
          <p:cNvPr id="16388" name="Picture 7" descr="s17">
            <a:extLst>
              <a:ext uri="{FF2B5EF4-FFF2-40B4-BE49-F238E27FC236}">
                <a16:creationId xmlns:a16="http://schemas.microsoft.com/office/drawing/2014/main" id="{4A0C23C7-0958-2248-E006-F283AF4C59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 y="1312447"/>
            <a:ext cx="7315200" cy="369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685A4EC-FFDB-0A19-0197-DFD997AAEA0B}"/>
              </a:ext>
            </a:extLst>
          </p:cNvPr>
          <p:cNvSpPr txBox="1"/>
          <p:nvPr/>
        </p:nvSpPr>
        <p:spPr>
          <a:xfrm>
            <a:off x="7853680" y="922347"/>
            <a:ext cx="3535680" cy="3143938"/>
          </a:xfrm>
          <a:prstGeom prst="rect">
            <a:avLst/>
          </a:prstGeom>
          <a:noFill/>
        </p:spPr>
        <p:txBody>
          <a:bodyPr wrap="square">
            <a:spAutoFit/>
          </a:bodyPr>
          <a:lstStyle/>
          <a:p>
            <a:pPr marL="0" marR="0">
              <a:lnSpc>
                <a:spcPct val="107000"/>
              </a:lnSpc>
              <a:spcBef>
                <a:spcPts val="0"/>
              </a:spcBef>
              <a:spcAft>
                <a:spcPts val="800"/>
              </a:spcAft>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The enzyme phosphoglycerate kinase transfers a phosphoryl group from 2 molecules of 1,3-bisphosphoglycerate to 2 molecules ADP to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form </a:t>
            </a:r>
            <a:r>
              <a:rPr lang="en-US" b="1" u="sng"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2</a:t>
            </a:r>
            <a:r>
              <a:rPr lang="en-US" sz="1800" b="1" u="sng"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ATP</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r>
              <a:rPr lang="en-US" kern="100" dirty="0">
                <a:latin typeface="Times New Roman" panose="02020603050405020304" pitchFamily="18" charset="0"/>
                <a:ea typeface="Calibri" panose="020F0502020204030204" pitchFamily="34" charset="0"/>
                <a:cs typeface="Times New Roman" panose="02020603050405020304" pitchFamily="18" charset="0"/>
              </a:rPr>
              <a:t>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wo ATPs were consumed per glucose in the first-phase reactions, the phosphoglycerate kinase reaction “pays off” the ATP debt created by the priming reactions.</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08D7C669-4727-5302-1023-6CDA1DB5ED61}"/>
              </a:ext>
            </a:extLst>
          </p:cNvPr>
          <p:cNvSpPr txBox="1"/>
          <p:nvPr/>
        </p:nvSpPr>
        <p:spPr>
          <a:xfrm>
            <a:off x="477520" y="5219708"/>
            <a:ext cx="11023600" cy="1200329"/>
          </a:xfrm>
          <a:prstGeom prst="rect">
            <a:avLst/>
          </a:prstGeom>
          <a:noFill/>
        </p:spPr>
        <p:txBody>
          <a:bodyPr wrap="square">
            <a:spAutoFit/>
          </a:bodyPr>
          <a:lstStyle/>
          <a:p>
            <a:r>
              <a:rPr lang="en-US" sz="1800" dirty="0">
                <a:effectLst/>
                <a:latin typeface="Times New Roman" panose="02020603050405020304" pitchFamily="18" charset="0"/>
                <a:ea typeface="Calibri" panose="020F0502020204030204" pitchFamily="34" charset="0"/>
              </a:rPr>
              <a:t>An important regulatory molecule, 2,3-bisphosphoglycerate, is synthesized and metabolized by a pair of reactions that make a detour around the phosphoglycerate kinase reaction. 2,3-BPG, which stabilizes the deoxy form of hemoglobin and is primarily responsible for the cooperative nature of oxygen binding by hemoglobin, is formed from 1,3- </a:t>
            </a:r>
            <a:r>
              <a:rPr lang="en-US" sz="1800" dirty="0" err="1">
                <a:effectLst/>
                <a:latin typeface="Times New Roman" panose="02020603050405020304" pitchFamily="18" charset="0"/>
                <a:ea typeface="Calibri" panose="020F0502020204030204" pitchFamily="34" charset="0"/>
              </a:rPr>
              <a:t>isophosphoglycerate</a:t>
            </a:r>
            <a:r>
              <a:rPr lang="en-US" sz="1800" dirty="0">
                <a:effectLst/>
                <a:latin typeface="Times New Roman" panose="02020603050405020304" pitchFamily="18" charset="0"/>
                <a:ea typeface="Calibri" panose="020F0502020204030204" pitchFamily="34" charset="0"/>
              </a:rPr>
              <a:t> by </a:t>
            </a:r>
            <a:r>
              <a:rPr lang="en-US" sz="1800" dirty="0" err="1">
                <a:effectLst/>
                <a:latin typeface="Times New Roman" panose="02020603050405020304" pitchFamily="18" charset="0"/>
                <a:ea typeface="Calibri" panose="020F0502020204030204" pitchFamily="34" charset="0"/>
              </a:rPr>
              <a:t>bisphosphoglycerate</a:t>
            </a:r>
            <a:r>
              <a:rPr lang="en-US" sz="1800" dirty="0">
                <a:effectLst/>
                <a:latin typeface="Times New Roman" panose="02020603050405020304" pitchFamily="18" charset="0"/>
                <a:ea typeface="Calibri" panose="020F0502020204030204" pitchFamily="34" charset="0"/>
              </a:rPr>
              <a:t> mutase.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EFF726A5-9FE6-6692-A370-1886B23F425C}"/>
              </a:ext>
            </a:extLst>
          </p:cNvPr>
          <p:cNvSpPr txBox="1">
            <a:spLocks noChangeArrowheads="1"/>
          </p:cNvSpPr>
          <p:nvPr/>
        </p:nvSpPr>
        <p:spPr bwMode="auto">
          <a:xfrm>
            <a:off x="6268720" y="1140902"/>
            <a:ext cx="5740400" cy="646331"/>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defRPr/>
            </a:pPr>
            <a:r>
              <a:rPr lang="en-US" altLang="en-US" b="1" dirty="0">
                <a:solidFill>
                  <a:schemeClr val="bg1"/>
                </a:solidFill>
              </a:rPr>
              <a:t>In step [8], the phosphate group is isomerized to a new position in 2-phosphoglycerate.</a:t>
            </a:r>
          </a:p>
        </p:txBody>
      </p:sp>
      <p:pic>
        <p:nvPicPr>
          <p:cNvPr id="17411" name="Picture 7" descr="s18">
            <a:extLst>
              <a:ext uri="{FF2B5EF4-FFF2-40B4-BE49-F238E27FC236}">
                <a16:creationId xmlns:a16="http://schemas.microsoft.com/office/drawing/2014/main" id="{6BF0F3AF-9390-AD3B-4A66-9050EE5D15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67881"/>
            <a:ext cx="5262880" cy="279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s19">
            <a:extLst>
              <a:ext uri="{FF2B5EF4-FFF2-40B4-BE49-F238E27FC236}">
                <a16:creationId xmlns:a16="http://schemas.microsoft.com/office/drawing/2014/main" id="{733EDA5C-8C27-4AD5-510D-D40581C258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 y="3610499"/>
            <a:ext cx="4175760" cy="304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4">
            <a:extLst>
              <a:ext uri="{FF2B5EF4-FFF2-40B4-BE49-F238E27FC236}">
                <a16:creationId xmlns:a16="http://schemas.microsoft.com/office/drawing/2014/main" id="{D942DFC8-3530-0048-B86C-32486B239FE7}"/>
              </a:ext>
            </a:extLst>
          </p:cNvPr>
          <p:cNvSpPr txBox="1">
            <a:spLocks noChangeArrowheads="1"/>
          </p:cNvSpPr>
          <p:nvPr/>
        </p:nvSpPr>
        <p:spPr bwMode="auto">
          <a:xfrm>
            <a:off x="5445760" y="4609103"/>
            <a:ext cx="6934200" cy="369332"/>
          </a:xfrm>
          <a:prstGeom prst="rect">
            <a:avLst/>
          </a:prstGeom>
          <a:noFill/>
          <a:ln>
            <a:noFill/>
          </a:ln>
        </p:spPr>
        <p:txBody>
          <a:bodyPr>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defRPr/>
            </a:pPr>
            <a:r>
              <a:rPr lang="en-US" altLang="en-US" b="1" dirty="0">
                <a:solidFill>
                  <a:schemeClr val="bg1"/>
                </a:solidFill>
              </a:rPr>
              <a:t>In step [9], water is lost to form </a:t>
            </a:r>
            <a:r>
              <a:rPr lang="en-US" altLang="en-US" b="1" dirty="0" err="1">
                <a:solidFill>
                  <a:schemeClr val="bg1"/>
                </a:solidFill>
              </a:rPr>
              <a:t>phosphoenol</a:t>
            </a:r>
            <a:r>
              <a:rPr lang="en-US" altLang="en-US" b="1" dirty="0">
                <a:solidFill>
                  <a:schemeClr val="bg1"/>
                </a:solidFill>
              </a:rPr>
              <a:t>-pyruvate.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a:extLst>
              <a:ext uri="{FF2B5EF4-FFF2-40B4-BE49-F238E27FC236}">
                <a16:creationId xmlns:a16="http://schemas.microsoft.com/office/drawing/2014/main" id="{2F20C9CF-AA04-6E68-6589-081BA0ACF1E7}"/>
              </a:ext>
            </a:extLst>
          </p:cNvPr>
          <p:cNvSpPr txBox="1">
            <a:spLocks noChangeArrowheads="1"/>
          </p:cNvSpPr>
          <p:nvPr/>
        </p:nvSpPr>
        <p:spPr bwMode="auto">
          <a:xfrm>
            <a:off x="382271" y="148828"/>
            <a:ext cx="11633199" cy="1200329"/>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defRPr/>
            </a:pPr>
            <a:r>
              <a:rPr lang="en-US" altLang="en-US" b="1" dirty="0">
                <a:solidFill>
                  <a:schemeClr val="bg1"/>
                </a:solidFill>
              </a:rPr>
              <a:t>In step [10], the phosphate is transferred to an ADP, yielding pyruvate and ATP with a kinase enzyme.</a:t>
            </a:r>
          </a:p>
          <a:p>
            <a:pPr eaLnBrk="1" hangingPunct="1">
              <a:defRPr/>
            </a:pPr>
            <a:endParaRPr lang="en-US" altLang="en-US" b="1" dirty="0">
              <a:solidFill>
                <a:schemeClr val="bg1"/>
              </a:solidFill>
            </a:endParaRPr>
          </a:p>
          <a:p>
            <a:pPr eaLnBrk="1" hangingPunct="1">
              <a:defRPr/>
            </a:pPr>
            <a:endParaRPr lang="en-US" altLang="en-US" b="1" dirty="0">
              <a:solidFill>
                <a:schemeClr val="bg1"/>
              </a:solidFill>
            </a:endParaRPr>
          </a:p>
          <a:p>
            <a:pPr eaLnBrk="1" hangingPunct="1">
              <a:defRPr/>
            </a:pPr>
            <a:r>
              <a:rPr lang="en-US" altLang="en-US" b="1" dirty="0">
                <a:solidFill>
                  <a:srgbClr val="FF0000"/>
                </a:solidFill>
              </a:rPr>
              <a:t>#### PIRUVATE KINAZE – REGULATORY ENZYME</a:t>
            </a:r>
          </a:p>
        </p:txBody>
      </p:sp>
      <p:pic>
        <p:nvPicPr>
          <p:cNvPr id="19460" name="Picture 7" descr="s20">
            <a:extLst>
              <a:ext uri="{FF2B5EF4-FFF2-40B4-BE49-F238E27FC236}">
                <a16:creationId xmlns:a16="http://schemas.microsoft.com/office/drawing/2014/main" id="{D85CE1F9-EE2A-B00D-D59C-5A3FA1425F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1" y="2240280"/>
            <a:ext cx="592455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BFAE5E3-F131-7516-E1A5-C5CDCED08E43}"/>
              </a:ext>
            </a:extLst>
          </p:cNvPr>
          <p:cNvSpPr txBox="1"/>
          <p:nvPr/>
        </p:nvSpPr>
        <p:spPr>
          <a:xfrm>
            <a:off x="6497320" y="762000"/>
            <a:ext cx="5694680" cy="6247864"/>
          </a:xfrm>
          <a:prstGeom prst="rect">
            <a:avLst/>
          </a:prstGeom>
          <a:noFill/>
        </p:spPr>
        <p:txBody>
          <a:bodyPr wrap="square">
            <a:spAutoFit/>
          </a:bodyPr>
          <a:lstStyle/>
          <a:p>
            <a:r>
              <a:rPr lang="en-US" sz="2000" b="1" dirty="0">
                <a:solidFill>
                  <a:srgbClr val="FF0000"/>
                </a:solidFill>
                <a:effectLst/>
                <a:latin typeface="Times New Roman" panose="02020603050405020304" pitchFamily="18" charset="0"/>
                <a:ea typeface="Calibri" panose="020F0502020204030204" pitchFamily="34" charset="0"/>
              </a:rPr>
              <a:t>Pyruvate kinase </a:t>
            </a:r>
            <a:r>
              <a:rPr lang="en-US" sz="2000" dirty="0">
                <a:effectLst/>
                <a:latin typeface="Times New Roman" panose="02020603050405020304" pitchFamily="18" charset="0"/>
                <a:ea typeface="Calibri" panose="020F0502020204030204" pitchFamily="34" charset="0"/>
              </a:rPr>
              <a:t>possesses allosteric sites for numerous effectors. It is </a:t>
            </a:r>
            <a:r>
              <a:rPr lang="en-US" sz="2000" b="1" dirty="0">
                <a:effectLst/>
                <a:latin typeface="Times New Roman" panose="02020603050405020304" pitchFamily="18" charset="0"/>
                <a:ea typeface="Calibri" panose="020F0502020204030204" pitchFamily="34" charset="0"/>
              </a:rPr>
              <a:t>activated by AMP and fructose-1,6-bisphosphate </a:t>
            </a:r>
            <a:r>
              <a:rPr lang="en-US" sz="2000" dirty="0">
                <a:effectLst/>
                <a:latin typeface="Times New Roman" panose="02020603050405020304" pitchFamily="18" charset="0"/>
                <a:ea typeface="Calibri" panose="020F0502020204030204" pitchFamily="34" charset="0"/>
              </a:rPr>
              <a:t>and </a:t>
            </a:r>
            <a:r>
              <a:rPr lang="en-US" sz="2000" b="1" dirty="0">
                <a:effectLst/>
                <a:latin typeface="Times New Roman" panose="02020603050405020304" pitchFamily="18" charset="0"/>
                <a:ea typeface="Calibri" panose="020F0502020204030204" pitchFamily="34" charset="0"/>
              </a:rPr>
              <a:t>inhibited by ATP, acetyl-CoA, and alanine</a:t>
            </a:r>
            <a:r>
              <a:rPr lang="en-US" sz="2000" dirty="0">
                <a:effectLst/>
                <a:latin typeface="Times New Roman" panose="02020603050405020304" pitchFamily="18" charset="0"/>
                <a:ea typeface="Calibri" panose="020F0502020204030204" pitchFamily="34" charset="0"/>
              </a:rPr>
              <a:t>. (Note that alanine is the alpha-amino acid counterpart of the alpha-keto acid, pyruvate.) </a:t>
            </a:r>
          </a:p>
          <a:p>
            <a:endParaRPr lang="en-US" sz="2000" dirty="0">
              <a:latin typeface="Times New Roman" panose="02020603050405020304" pitchFamily="18" charset="0"/>
              <a:ea typeface="Calibri" panose="020F0502020204030204" pitchFamily="34" charset="0"/>
            </a:endParaRPr>
          </a:p>
          <a:p>
            <a:r>
              <a:rPr lang="en-US" sz="2000" dirty="0">
                <a:effectLst/>
                <a:latin typeface="Times New Roman" panose="02020603050405020304" pitchFamily="18" charset="0"/>
                <a:ea typeface="Calibri" panose="020F0502020204030204" pitchFamily="34" charset="0"/>
              </a:rPr>
              <a:t>Furthermore, liver pyruvate kinase is regulated by covalent modification.</a:t>
            </a:r>
          </a:p>
          <a:p>
            <a:r>
              <a:rPr lang="en-US" sz="2000" dirty="0">
                <a:effectLst/>
                <a:latin typeface="Times New Roman" panose="02020603050405020304" pitchFamily="18" charset="0"/>
                <a:ea typeface="Calibri" panose="020F0502020204030204" pitchFamily="34" charset="0"/>
              </a:rPr>
              <a:t>Hormones such </a:t>
            </a:r>
            <a:r>
              <a:rPr lang="en-US" sz="2000" b="1" dirty="0">
                <a:effectLst/>
                <a:latin typeface="Times New Roman" panose="02020603050405020304" pitchFamily="18" charset="0"/>
                <a:ea typeface="Calibri" panose="020F0502020204030204" pitchFamily="34" charset="0"/>
              </a:rPr>
              <a:t>as glucagon </a:t>
            </a:r>
            <a:r>
              <a:rPr lang="en-US" sz="2000" dirty="0">
                <a:effectLst/>
                <a:latin typeface="Times New Roman" panose="02020603050405020304" pitchFamily="18" charset="0"/>
                <a:ea typeface="Calibri" panose="020F0502020204030204" pitchFamily="34" charset="0"/>
              </a:rPr>
              <a:t>activate a cAMP-dependent protein kinase, which transfers a phosphoryl group from ATP to the enzyme.</a:t>
            </a:r>
          </a:p>
          <a:p>
            <a:endParaRPr lang="en-US" sz="2000" dirty="0">
              <a:latin typeface="Times New Roman" panose="02020603050405020304" pitchFamily="18" charset="0"/>
              <a:ea typeface="Calibri" panose="020F0502020204030204" pitchFamily="34" charset="0"/>
            </a:endParaRPr>
          </a:p>
          <a:p>
            <a:r>
              <a:rPr lang="en-US" sz="2000" dirty="0">
                <a:effectLst/>
                <a:latin typeface="Times New Roman" panose="02020603050405020304" pitchFamily="18" charset="0"/>
                <a:ea typeface="Calibri" panose="020F0502020204030204" pitchFamily="34" charset="0"/>
              </a:rPr>
              <a:t>The phosphorylated form of pyruvate kinase is more strongly inhibited by ATP and alanine and has a higher Km for PEP, so in the presence of physiological levels of PEP, the enzyme is inactive. Then PEP is used as a substrate for glucose synthesis in the gluconeogenesis pathway, instead of going on through glycolysis and the citric acid cycle </a:t>
            </a:r>
            <a:endParaRPr lang="en-US" sz="20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8C2813C-2DF2-6C6B-1F63-C79E46C6F1C7}"/>
              </a:ext>
            </a:extLst>
          </p:cNvPr>
          <p:cNvSpPr>
            <a:spLocks noGrp="1"/>
          </p:cNvSpPr>
          <p:nvPr>
            <p:ph idx="1"/>
          </p:nvPr>
        </p:nvSpPr>
        <p:spPr>
          <a:xfrm>
            <a:off x="609600" y="223520"/>
            <a:ext cx="10972800" cy="6085840"/>
          </a:xfrm>
        </p:spPr>
        <p:txBody>
          <a:bodyPr>
            <a:normAutofit/>
          </a:bodyPr>
          <a:lstStyle/>
          <a:p>
            <a:pPr algn="just">
              <a:buFontTx/>
              <a:buChar char="-"/>
            </a:pPr>
            <a:r>
              <a:rPr lang="en-US" dirty="0">
                <a:solidFill>
                  <a:schemeClr val="bg1"/>
                </a:solidFill>
              </a:rPr>
              <a:t>Carbohydrates play a major role in our life </a:t>
            </a:r>
          </a:p>
          <a:p>
            <a:pPr marL="137160" indent="0" algn="just">
              <a:buNone/>
            </a:pPr>
            <a:r>
              <a:rPr lang="en-US" dirty="0">
                <a:solidFill>
                  <a:schemeClr val="bg1"/>
                </a:solidFill>
              </a:rPr>
              <a:t>- Every cells of human body needs energy to do its work. </a:t>
            </a:r>
          </a:p>
          <a:p>
            <a:pPr marL="137160" indent="0">
              <a:buNone/>
            </a:pPr>
            <a:r>
              <a:rPr lang="en-US" dirty="0">
                <a:solidFill>
                  <a:schemeClr val="bg1"/>
                </a:solidFill>
              </a:rPr>
              <a:t>- People don't eat glucose directly, they eat  carbohydrates (they are converted to glucose for energy and to glycogen for reserve energy).</a:t>
            </a:r>
          </a:p>
          <a:p>
            <a:pPr marL="137160" indent="0" algn="justLow">
              <a:buNone/>
            </a:pPr>
            <a:r>
              <a:rPr lang="en-US" dirty="0">
                <a:solidFill>
                  <a:schemeClr val="bg1"/>
                </a:solidFill>
              </a:rPr>
              <a:t>- The carbohydrates are  compounds </a:t>
            </a:r>
            <a:r>
              <a:rPr lang="en-US" b="1" dirty="0">
                <a:solidFill>
                  <a:schemeClr val="bg1"/>
                </a:solidFill>
              </a:rPr>
              <a:t>made of </a:t>
            </a:r>
            <a:r>
              <a:rPr lang="en-US" dirty="0">
                <a:solidFill>
                  <a:schemeClr val="bg1"/>
                </a:solidFill>
              </a:rPr>
              <a:t>carbon (C), oxygen (O) and hydrogen (H).</a:t>
            </a:r>
          </a:p>
          <a:p>
            <a:pPr marL="137160" indent="0">
              <a:buNone/>
            </a:pPr>
            <a:r>
              <a:rPr lang="en-US" dirty="0">
                <a:solidFill>
                  <a:schemeClr val="bg1"/>
                </a:solidFill>
              </a:rPr>
              <a:t>- These atoms can </a:t>
            </a:r>
            <a:r>
              <a:rPr lang="en-US" b="1" dirty="0">
                <a:solidFill>
                  <a:schemeClr val="bg1"/>
                </a:solidFill>
              </a:rPr>
              <a:t>form</a:t>
            </a:r>
            <a:r>
              <a:rPr lang="en-US" dirty="0">
                <a:solidFill>
                  <a:schemeClr val="bg1"/>
                </a:solidFill>
              </a:rPr>
              <a:t> specified number of </a:t>
            </a:r>
            <a:r>
              <a:rPr lang="en-US" b="1" dirty="0">
                <a:solidFill>
                  <a:schemeClr val="bg1"/>
                </a:solidFill>
              </a:rPr>
              <a:t>chemical bonds</a:t>
            </a:r>
            <a:r>
              <a:rPr lang="en-US" dirty="0">
                <a:solidFill>
                  <a:schemeClr val="bg1"/>
                </a:solidFill>
              </a:rPr>
              <a:t>, carbon form four bonds, oxygen forms two and hydrogen forms one.</a:t>
            </a:r>
            <a:endParaRPr lang="en-US" dirty="0"/>
          </a:p>
          <a:p>
            <a:pPr marL="137160" indent="0">
              <a:buNone/>
            </a:pPr>
            <a:endParaRPr lang="en-US" dirty="0">
              <a:solidFill>
                <a:schemeClr val="bg1"/>
              </a:solidFill>
            </a:endParaRPr>
          </a:p>
        </p:txBody>
      </p:sp>
      <p:pic>
        <p:nvPicPr>
          <p:cNvPr id="8" name="Picture 2">
            <a:extLst>
              <a:ext uri="{FF2B5EF4-FFF2-40B4-BE49-F238E27FC236}">
                <a16:creationId xmlns:a16="http://schemas.microsoft.com/office/drawing/2014/main" id="{2C658702-CC07-F9DC-575A-9196089E19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4419600"/>
            <a:ext cx="220980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a:extLst>
              <a:ext uri="{FF2B5EF4-FFF2-40B4-BE49-F238E27FC236}">
                <a16:creationId xmlns:a16="http://schemas.microsoft.com/office/drawing/2014/main" id="{8DFD101D-7221-EDE0-FB2D-18AD445D975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4218709"/>
            <a:ext cx="2143125"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5">
            <a:extLst>
              <a:ext uri="{FF2B5EF4-FFF2-40B4-BE49-F238E27FC236}">
                <a16:creationId xmlns:a16="http://schemas.microsoft.com/office/drawing/2014/main" id="{2666EB47-E371-54A2-1358-A479ACF1FB5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09780" y="4419600"/>
            <a:ext cx="3177019"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1102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6">
            <a:extLst>
              <a:ext uri="{FF2B5EF4-FFF2-40B4-BE49-F238E27FC236}">
                <a16:creationId xmlns:a16="http://schemas.microsoft.com/office/drawing/2014/main" id="{7AFE1F9F-4D14-EF37-B91E-5E8BC6DE5F6F}"/>
              </a:ext>
            </a:extLst>
          </p:cNvPr>
          <p:cNvSpPr txBox="1">
            <a:spLocks noChangeArrowheads="1"/>
          </p:cNvSpPr>
          <p:nvPr/>
        </p:nvSpPr>
        <p:spPr bwMode="auto">
          <a:xfrm>
            <a:off x="287020" y="868681"/>
            <a:ext cx="1170178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r>
              <a:rPr lang="en-US" altLang="en-US" b="1" dirty="0">
                <a:solidFill>
                  <a:schemeClr val="bg1"/>
                </a:solidFill>
                <a:ea typeface="ＭＳ Ｐゴシック" panose="020B0600070205080204" pitchFamily="34" charset="-128"/>
              </a:rPr>
              <a:t>The 2 glyceraldehyde 3-phosphate units are converted into 2 pyruvate units in phase two of glycolysis.</a:t>
            </a:r>
          </a:p>
        </p:txBody>
      </p:sp>
      <p:sp>
        <p:nvSpPr>
          <p:cNvPr id="20483" name="TextBox 8">
            <a:extLst>
              <a:ext uri="{FF2B5EF4-FFF2-40B4-BE49-F238E27FC236}">
                <a16:creationId xmlns:a16="http://schemas.microsoft.com/office/drawing/2014/main" id="{1B56EB16-A938-A4A9-BF4E-7062E32C9900}"/>
              </a:ext>
            </a:extLst>
          </p:cNvPr>
          <p:cNvSpPr txBox="1">
            <a:spLocks noChangeArrowheads="1"/>
          </p:cNvSpPr>
          <p:nvPr/>
        </p:nvSpPr>
        <p:spPr bwMode="auto">
          <a:xfrm>
            <a:off x="287020" y="1637032"/>
            <a:ext cx="113969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r>
              <a:rPr lang="en-US" altLang="en-US" b="1" dirty="0">
                <a:solidFill>
                  <a:schemeClr val="bg1"/>
                </a:solidFill>
                <a:ea typeface="ＭＳ Ｐゴシック" panose="020B0600070205080204" pitchFamily="34" charset="-128"/>
              </a:rPr>
              <a:t>Overall, the energy-generating phase forms 2 NADHs and 4 ATPs.</a:t>
            </a:r>
          </a:p>
        </p:txBody>
      </p:sp>
      <p:sp>
        <p:nvSpPr>
          <p:cNvPr id="3" name="TextBox 2">
            <a:extLst>
              <a:ext uri="{FF2B5EF4-FFF2-40B4-BE49-F238E27FC236}">
                <a16:creationId xmlns:a16="http://schemas.microsoft.com/office/drawing/2014/main" id="{1B7AD9B3-82A7-7938-5BB6-BA002228164B}"/>
              </a:ext>
            </a:extLst>
          </p:cNvPr>
          <p:cNvSpPr txBox="1"/>
          <p:nvPr/>
        </p:nvSpPr>
        <p:spPr>
          <a:xfrm>
            <a:off x="477520" y="2947143"/>
            <a:ext cx="11592560" cy="3629455"/>
          </a:xfrm>
          <a:prstGeom prst="rect">
            <a:avLst/>
          </a:prstGeom>
          <a:noFill/>
        </p:spPr>
        <p:txBody>
          <a:bodyPr wrap="square">
            <a:spAutoFit/>
          </a:bodyPr>
          <a:lstStyle/>
          <a:p>
            <a:pPr marL="0" marR="0">
              <a:lnSpc>
                <a:spcPct val="107000"/>
              </a:lnSpc>
              <a:spcBef>
                <a:spcPts val="0"/>
              </a:spcBef>
              <a:spcAft>
                <a:spcPts val="800"/>
              </a:spcAft>
            </a:pPr>
            <a:r>
              <a:rPr lang="en-US" sz="24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In addition to ATP, the products of glycolysis are </a:t>
            </a:r>
            <a:r>
              <a:rPr lang="en-US" sz="24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NADH and pyruvate. </a:t>
            </a:r>
            <a:r>
              <a:rPr lang="en-US" sz="24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Their processing depends upon other cellular pathways. NADH must be recycled to NAD, lest NAD become limiting in glycolysis. </a:t>
            </a:r>
            <a:r>
              <a:rPr lang="en-US" sz="24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NADH can be recycled by both aerobic and anaerobic paths</a:t>
            </a:r>
            <a:r>
              <a:rPr lang="en-US" sz="24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either of which results in further metabolism of pyruvate. </a:t>
            </a:r>
            <a:r>
              <a:rPr lang="en-US" sz="24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What a given cell does with the pyruvate produced in glycolysis depends in part on the availability of oxygen. </a:t>
            </a:r>
            <a:r>
              <a:rPr lang="en-US" sz="24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Under aerobic conditions, pyruvate can be sent into the citric acid cycle, where it is oxidized to CO2 with the production of additional NADH (and FADH2). Under aerobic conditions, the NADH produced in glycolysis and the citric acid cycle is </a:t>
            </a:r>
            <a:r>
              <a:rPr lang="en-US" sz="2400" kern="1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reoxidized</a:t>
            </a:r>
            <a:r>
              <a:rPr lang="en-US" sz="24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to NAD in the mitochondrial electron-transport chain. </a:t>
            </a:r>
            <a:endParaRPr lang="en-US" sz="24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929BB059-81CB-4F8F-B93A-C3A162044CD4}"/>
              </a:ext>
            </a:extLst>
          </p:cNvPr>
          <p:cNvSpPr txBox="1">
            <a:spLocks noChangeArrowheads="1"/>
          </p:cNvSpPr>
          <p:nvPr/>
        </p:nvSpPr>
        <p:spPr bwMode="auto">
          <a:xfrm>
            <a:off x="2426001" y="5029201"/>
            <a:ext cx="1710725" cy="646331"/>
          </a:xfrm>
          <a:prstGeom prst="rect">
            <a:avLst/>
          </a:prstGeom>
          <a:noFill/>
          <a:ln>
            <a:noFill/>
          </a:ln>
        </p:spPr>
        <p:txBody>
          <a:bodyPr wrap="non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algn="ctr" eaLnBrk="1" hangingPunct="1">
              <a:defRPr/>
            </a:pPr>
            <a:r>
              <a:rPr lang="en-US" altLang="en-US" b="1" dirty="0">
                <a:solidFill>
                  <a:schemeClr val="bg1"/>
                </a:solidFill>
              </a:rPr>
              <a:t>under aerobic</a:t>
            </a:r>
          </a:p>
          <a:p>
            <a:pPr algn="ctr" eaLnBrk="1" hangingPunct="1">
              <a:defRPr/>
            </a:pPr>
            <a:r>
              <a:rPr lang="en-US" altLang="en-US" b="1" dirty="0">
                <a:solidFill>
                  <a:schemeClr val="bg1"/>
                </a:solidFill>
              </a:rPr>
              <a:t>conditions</a:t>
            </a:r>
          </a:p>
        </p:txBody>
      </p:sp>
      <p:sp>
        <p:nvSpPr>
          <p:cNvPr id="5" name="TextBox 6">
            <a:extLst>
              <a:ext uri="{FF2B5EF4-FFF2-40B4-BE49-F238E27FC236}">
                <a16:creationId xmlns:a16="http://schemas.microsoft.com/office/drawing/2014/main" id="{73F044F9-CEB8-CEC8-9F20-8EBD624B1A86}"/>
              </a:ext>
            </a:extLst>
          </p:cNvPr>
          <p:cNvSpPr txBox="1">
            <a:spLocks noChangeArrowheads="1"/>
          </p:cNvSpPr>
          <p:nvPr/>
        </p:nvSpPr>
        <p:spPr bwMode="auto">
          <a:xfrm>
            <a:off x="4962525" y="5029201"/>
            <a:ext cx="21796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r>
              <a:rPr lang="en-US" altLang="en-US" b="1">
                <a:solidFill>
                  <a:srgbClr val="C00000"/>
                </a:solidFill>
                <a:ea typeface="ＭＳ Ｐゴシック" panose="020B0600070205080204" pitchFamily="34" charset="-128"/>
              </a:rPr>
              <a:t>under anaerobic</a:t>
            </a:r>
          </a:p>
          <a:p>
            <a:pPr algn="ctr" eaLnBrk="1" hangingPunct="1"/>
            <a:r>
              <a:rPr lang="en-US" altLang="en-US" b="1">
                <a:solidFill>
                  <a:srgbClr val="C00000"/>
                </a:solidFill>
                <a:ea typeface="ＭＳ Ｐゴシック" panose="020B0600070205080204" pitchFamily="34" charset="-128"/>
              </a:rPr>
              <a:t>conditions</a:t>
            </a:r>
          </a:p>
        </p:txBody>
      </p:sp>
      <p:sp>
        <p:nvSpPr>
          <p:cNvPr id="6" name="TextBox 7">
            <a:extLst>
              <a:ext uri="{FF2B5EF4-FFF2-40B4-BE49-F238E27FC236}">
                <a16:creationId xmlns:a16="http://schemas.microsoft.com/office/drawing/2014/main" id="{71ECF1A2-8B57-6B0E-2DAF-BD5EBAC99C9C}"/>
              </a:ext>
            </a:extLst>
          </p:cNvPr>
          <p:cNvSpPr txBox="1">
            <a:spLocks noChangeArrowheads="1"/>
          </p:cNvSpPr>
          <p:nvPr/>
        </p:nvSpPr>
        <p:spPr bwMode="auto">
          <a:xfrm>
            <a:off x="7591425" y="5029201"/>
            <a:ext cx="2547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r>
              <a:rPr lang="en-US" altLang="en-US" b="1">
                <a:solidFill>
                  <a:srgbClr val="00C302"/>
                </a:solidFill>
                <a:ea typeface="ＭＳ Ｐゴシック" panose="020B0600070205080204" pitchFamily="34" charset="-128"/>
              </a:rPr>
              <a:t>in fermentation</a:t>
            </a:r>
          </a:p>
          <a:p>
            <a:pPr algn="ctr" eaLnBrk="1" hangingPunct="1"/>
            <a:r>
              <a:rPr lang="en-US" altLang="en-US" b="1">
                <a:solidFill>
                  <a:srgbClr val="00C302"/>
                </a:solidFill>
                <a:ea typeface="ＭＳ Ｐゴシック" panose="020B0600070205080204" pitchFamily="34" charset="-128"/>
              </a:rPr>
              <a:t>by microorganisms</a:t>
            </a:r>
          </a:p>
        </p:txBody>
      </p:sp>
      <p:pic>
        <p:nvPicPr>
          <p:cNvPr id="22533" name="Picture 11" descr="S27">
            <a:extLst>
              <a:ext uri="{FF2B5EF4-FFF2-40B4-BE49-F238E27FC236}">
                <a16:creationId xmlns:a16="http://schemas.microsoft.com/office/drawing/2014/main" id="{4A6AC5EE-70F3-8AF9-7C8D-5CA27E5897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6001" y="1300481"/>
            <a:ext cx="7086600"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ext Box 2">
            <a:extLst>
              <a:ext uri="{FF2B5EF4-FFF2-40B4-BE49-F238E27FC236}">
                <a16:creationId xmlns:a16="http://schemas.microsoft.com/office/drawing/2014/main" id="{A796C5C6-154B-0A05-60FA-15C27B97837A}"/>
              </a:ext>
            </a:extLst>
          </p:cNvPr>
          <p:cNvSpPr txBox="1">
            <a:spLocks noChangeArrowheads="1"/>
          </p:cNvSpPr>
          <p:nvPr/>
        </p:nvSpPr>
        <p:spPr bwMode="auto">
          <a:xfrm>
            <a:off x="4014766" y="0"/>
            <a:ext cx="407515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r>
              <a:rPr lang="en-US" altLang="en-US" sz="3200" b="1" dirty="0">
                <a:solidFill>
                  <a:schemeClr val="bg1"/>
                </a:solidFill>
              </a:rPr>
              <a:t>The fate of pyruvate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8120CFFE-4D43-EDA8-19C7-BE782ADB2FEA}"/>
              </a:ext>
            </a:extLst>
          </p:cNvPr>
          <p:cNvSpPr txBox="1">
            <a:spLocks noChangeArrowheads="1"/>
          </p:cNvSpPr>
          <p:nvPr/>
        </p:nvSpPr>
        <p:spPr bwMode="auto">
          <a:xfrm>
            <a:off x="4602164" y="152400"/>
            <a:ext cx="2941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r>
              <a:rPr lang="en-US" altLang="en-US" sz="2400" b="1" dirty="0">
                <a:solidFill>
                  <a:schemeClr val="bg1"/>
                </a:solidFill>
              </a:rPr>
              <a:t>Aerobic</a:t>
            </a:r>
            <a:r>
              <a:rPr lang="en-US" altLang="en-US" sz="2400" b="1" dirty="0">
                <a:solidFill>
                  <a:schemeClr val="accent2"/>
                </a:solidFill>
              </a:rPr>
              <a:t> </a:t>
            </a:r>
            <a:r>
              <a:rPr lang="en-US" altLang="en-US" sz="2400" b="1" dirty="0">
                <a:solidFill>
                  <a:schemeClr val="bg1"/>
                </a:solidFill>
              </a:rPr>
              <a:t>conditions</a:t>
            </a:r>
          </a:p>
        </p:txBody>
      </p:sp>
      <p:pic>
        <p:nvPicPr>
          <p:cNvPr id="23555" name="Picture 9" descr="S28">
            <a:extLst>
              <a:ext uri="{FF2B5EF4-FFF2-40B4-BE49-F238E27FC236}">
                <a16:creationId xmlns:a16="http://schemas.microsoft.com/office/drawing/2014/main" id="{F14BE2FF-6E0E-0461-72BB-1740C867C4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 y="1143744"/>
            <a:ext cx="6407150" cy="248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6">
            <a:extLst>
              <a:ext uri="{FF2B5EF4-FFF2-40B4-BE49-F238E27FC236}">
                <a16:creationId xmlns:a16="http://schemas.microsoft.com/office/drawing/2014/main" id="{590FABC6-AFF8-EA8C-CAB6-B2A10FFA22D8}"/>
              </a:ext>
            </a:extLst>
          </p:cNvPr>
          <p:cNvSpPr txBox="1">
            <a:spLocks noChangeArrowheads="1"/>
          </p:cNvSpPr>
          <p:nvPr/>
        </p:nvSpPr>
        <p:spPr bwMode="auto">
          <a:xfrm>
            <a:off x="6807359" y="2149584"/>
            <a:ext cx="5299392" cy="646331"/>
          </a:xfrm>
          <a:prstGeom prst="rect">
            <a:avLst/>
          </a:prstGeom>
          <a:noFill/>
          <a:ln>
            <a:noFill/>
          </a:ln>
        </p:spPr>
        <p:txBody>
          <a:bodyPr wrap="square">
            <a:spAutoFit/>
          </a:bodyPr>
          <a:lstStyle>
            <a:lvl1pPr eaLnBrk="0" hangingPunct="0">
              <a:defRPr>
                <a:solidFill>
                  <a:schemeClr val="tx1"/>
                </a:solidFill>
                <a:latin typeface="Arial" charset="0"/>
                <a:ea typeface="ＭＳ Ｐゴシック" pitchFamily="-65" charset="-128"/>
              </a:defRPr>
            </a:lvl1pPr>
            <a:lvl2pPr marL="742950" indent="-285750" eaLnBrk="0" hangingPunct="0">
              <a:defRPr>
                <a:solidFill>
                  <a:schemeClr val="tx1"/>
                </a:solidFill>
                <a:latin typeface="Arial" charset="0"/>
                <a:ea typeface="ＭＳ Ｐゴシック" pitchFamily="-65" charset="-128"/>
              </a:defRPr>
            </a:lvl2pPr>
            <a:lvl3pPr marL="1143000" indent="-228600" eaLnBrk="0" hangingPunct="0">
              <a:defRPr>
                <a:solidFill>
                  <a:schemeClr val="tx1"/>
                </a:solidFill>
                <a:latin typeface="Arial" charset="0"/>
                <a:ea typeface="ＭＳ Ｐゴシック" pitchFamily="-65" charset="-128"/>
              </a:defRPr>
            </a:lvl3pPr>
            <a:lvl4pPr marL="1600200" indent="-228600" eaLnBrk="0" hangingPunct="0">
              <a:defRPr>
                <a:solidFill>
                  <a:schemeClr val="tx1"/>
                </a:solidFill>
                <a:latin typeface="Arial" charset="0"/>
                <a:ea typeface="ＭＳ Ｐゴシック" pitchFamily="-65" charset="-128"/>
              </a:defRPr>
            </a:lvl4pPr>
            <a:lvl5pPr marL="2057400" indent="-228600" eaLnBrk="0" hangingPunct="0">
              <a:defRPr>
                <a:solidFill>
                  <a:schemeClr val="tx1"/>
                </a:solidFill>
                <a:latin typeface="Arial" charset="0"/>
                <a:ea typeface="ＭＳ Ｐゴシック" pitchFamily="-65"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65"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65"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65"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65" charset="-128"/>
              </a:defRPr>
            </a:lvl9pPr>
          </a:lstStyle>
          <a:p>
            <a:pPr eaLnBrk="1" hangingPunct="1">
              <a:defRPr/>
            </a:pPr>
            <a:r>
              <a:rPr lang="en-US" altLang="en-US" dirty="0">
                <a:solidFill>
                  <a:schemeClr val="bg1"/>
                </a:solidFill>
              </a:rPr>
              <a:t>The NADH formed needs O</a:t>
            </a:r>
            <a:r>
              <a:rPr lang="en-US" altLang="en-US" baseline="-25000" dirty="0">
                <a:solidFill>
                  <a:schemeClr val="bg1"/>
                </a:solidFill>
              </a:rPr>
              <a:t>2</a:t>
            </a:r>
            <a:r>
              <a:rPr lang="en-US" altLang="en-US" dirty="0">
                <a:solidFill>
                  <a:schemeClr val="bg1"/>
                </a:solidFill>
              </a:rPr>
              <a:t> to return to NAD</a:t>
            </a:r>
            <a:r>
              <a:rPr lang="en-US" altLang="en-US" baseline="30000" dirty="0">
                <a:solidFill>
                  <a:schemeClr val="bg1"/>
                </a:solidFill>
              </a:rPr>
              <a:t>+</a:t>
            </a:r>
            <a:r>
              <a:rPr lang="en-US" altLang="en-US" dirty="0">
                <a:solidFill>
                  <a:schemeClr val="bg1"/>
                </a:solidFill>
              </a:rPr>
              <a:t>, so without O</a:t>
            </a:r>
            <a:r>
              <a:rPr lang="en-US" altLang="en-US" baseline="-25000" dirty="0">
                <a:solidFill>
                  <a:schemeClr val="bg1"/>
                </a:solidFill>
              </a:rPr>
              <a:t>2</a:t>
            </a:r>
            <a:r>
              <a:rPr lang="en-US" altLang="en-US" dirty="0">
                <a:solidFill>
                  <a:schemeClr val="bg1"/>
                </a:solidFill>
              </a:rPr>
              <a:t> no additional pyruvate can be oxidized.</a:t>
            </a:r>
          </a:p>
        </p:txBody>
      </p:sp>
      <p:sp>
        <p:nvSpPr>
          <p:cNvPr id="23557" name="TextBox 4">
            <a:extLst>
              <a:ext uri="{FF2B5EF4-FFF2-40B4-BE49-F238E27FC236}">
                <a16:creationId xmlns:a16="http://schemas.microsoft.com/office/drawing/2014/main" id="{2A1CC01A-B4C6-D4F0-9A5F-EB9A79D0ECE7}"/>
              </a:ext>
            </a:extLst>
          </p:cNvPr>
          <p:cNvSpPr txBox="1">
            <a:spLocks noChangeArrowheads="1"/>
          </p:cNvSpPr>
          <p:nvPr/>
        </p:nvSpPr>
        <p:spPr bwMode="auto">
          <a:xfrm>
            <a:off x="86996" y="609600"/>
            <a:ext cx="119221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r>
              <a:rPr lang="en-US" altLang="en-US" dirty="0">
                <a:solidFill>
                  <a:schemeClr val="bg1"/>
                </a:solidFill>
              </a:rPr>
              <a:t>Pyruvate must diffuse across the outer and inner membrane of mitochondria into the matrix.</a:t>
            </a:r>
          </a:p>
        </p:txBody>
      </p:sp>
      <p:sp>
        <p:nvSpPr>
          <p:cNvPr id="3" name="TextBox 2">
            <a:extLst>
              <a:ext uri="{FF2B5EF4-FFF2-40B4-BE49-F238E27FC236}">
                <a16:creationId xmlns:a16="http://schemas.microsoft.com/office/drawing/2014/main" id="{24FD91C1-33A8-1D4C-CE29-4557DC112FCB}"/>
              </a:ext>
            </a:extLst>
          </p:cNvPr>
          <p:cNvSpPr txBox="1"/>
          <p:nvPr/>
        </p:nvSpPr>
        <p:spPr>
          <a:xfrm>
            <a:off x="0" y="3520291"/>
            <a:ext cx="12324080" cy="3052759"/>
          </a:xfrm>
          <a:prstGeom prst="rect">
            <a:avLst/>
          </a:prstGeom>
          <a:noFill/>
        </p:spPr>
        <p:txBody>
          <a:bodyPr wrap="square">
            <a:spAutoFit/>
          </a:bodyPr>
          <a:lstStyle/>
          <a:p>
            <a:pPr marL="0" marR="0">
              <a:lnSpc>
                <a:spcPct val="107000"/>
              </a:lnSpc>
              <a:spcBef>
                <a:spcPts val="0"/>
              </a:spcBef>
              <a:spcAft>
                <a:spcPts val="800"/>
              </a:spcAft>
            </a:pPr>
            <a:endPar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Under </a:t>
            </a: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anaerobic conditions</a:t>
            </a: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the pyruvate produced in glycolysis is processed differently. In yeast, it is reduced to ethanol; in other microorganisms and in animals, it is reduced to lactate. These processes are examples of fermentation.</a:t>
            </a:r>
          </a:p>
          <a:p>
            <a:pPr marL="0" marR="0">
              <a:lnSpc>
                <a:spcPct val="107000"/>
              </a:lnSpc>
              <a:spcBef>
                <a:spcPts val="0"/>
              </a:spcBef>
              <a:spcAft>
                <a:spcPts val="800"/>
              </a:spcAft>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In either case, reduction of pyruvate provides a means of reoxidizing the NADH produced in the glyceraldehyde-3-phosphate dehydrogenase reaction of glycolysis. </a:t>
            </a:r>
          </a:p>
          <a:p>
            <a:pPr marL="0" marR="0">
              <a:lnSpc>
                <a:spcPct val="107000"/>
              </a:lnSpc>
              <a:spcBef>
                <a:spcPts val="0"/>
              </a:spcBef>
              <a:spcAft>
                <a:spcPts val="800"/>
              </a:spcAft>
            </a:pPr>
            <a:r>
              <a:rPr lang="en-US" sz="18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In yeast, alcoholic fermentation is a two-step process. Pyruvate is decarboxylated to acetaldehyde by pyruvate decarboxylase in an essentially irreversible reaction. Thiamine pyrophosphate is a required cofactor for this enzyme. The second step, the reduction of acetaldehyde to ethanol by NADH, is catalyzed by alcohol dehydrogenase. The end products of alcoholic fermentation are thus ethanol and carbon dioxide. </a:t>
            </a:r>
            <a:endParaRPr lang="en-US" sz="16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9576A1-567B-1E4C-2BC7-67BC3D152031}"/>
              </a:ext>
            </a:extLst>
          </p:cNvPr>
          <p:cNvSpPr txBox="1"/>
          <p:nvPr/>
        </p:nvSpPr>
        <p:spPr>
          <a:xfrm>
            <a:off x="0" y="290308"/>
            <a:ext cx="12303760" cy="5783378"/>
          </a:xfrm>
          <a:prstGeom prst="rect">
            <a:avLst/>
          </a:prstGeom>
          <a:noFill/>
        </p:spPr>
        <p:txBody>
          <a:bodyPr wrap="square">
            <a:spAutoFit/>
          </a:bodyPr>
          <a:lstStyle/>
          <a:p>
            <a:pPr marL="0" marR="0" algn="ctr">
              <a:lnSpc>
                <a:spcPct val="107000"/>
              </a:lnSpc>
              <a:spcBef>
                <a:spcPts val="0"/>
              </a:spcBef>
              <a:spcAft>
                <a:spcPts val="800"/>
              </a:spcAft>
            </a:pPr>
            <a:r>
              <a:rPr lang="en-US" sz="32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Lactate Accumulates Under Anaerobic Conditions in Animal Tissues</a:t>
            </a:r>
          </a:p>
          <a:p>
            <a:pPr marL="0" marR="0" algn="ctr">
              <a:lnSpc>
                <a:spcPct val="107000"/>
              </a:lnSpc>
              <a:spcBef>
                <a:spcPts val="0"/>
              </a:spcBef>
              <a:spcAft>
                <a:spcPts val="800"/>
              </a:spcAft>
            </a:pPr>
            <a:endParaRPr lang="en-US" sz="3200"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2400" dirty="0">
                <a:solidFill>
                  <a:schemeClr val="bg1"/>
                </a:solidFill>
                <a:effectLst/>
                <a:latin typeface="Times New Roman" panose="02020603050405020304" pitchFamily="18" charset="0"/>
                <a:ea typeface="Calibri" panose="020F0502020204030204" pitchFamily="34" charset="0"/>
              </a:rPr>
              <a:t>In animal tissues experiencing anaerobic conditions, pyruvate is reduced to lactate. Pyruvate reduction occurs in tissues that normally experience minimal access to blood flow and also in rapidly contracting skeletal muscle. </a:t>
            </a:r>
          </a:p>
          <a:p>
            <a:endParaRPr lang="en-US" sz="2400" dirty="0">
              <a:solidFill>
                <a:schemeClr val="bg1"/>
              </a:solidFill>
              <a:effectLst/>
              <a:latin typeface="Times New Roman" panose="02020603050405020304" pitchFamily="18" charset="0"/>
              <a:ea typeface="Calibri" panose="020F0502020204030204" pitchFamily="34" charset="0"/>
            </a:endParaRPr>
          </a:p>
          <a:p>
            <a:r>
              <a:rPr lang="en-US" sz="2400" dirty="0">
                <a:solidFill>
                  <a:schemeClr val="bg1"/>
                </a:solidFill>
                <a:effectLst/>
                <a:latin typeface="Times New Roman" panose="02020603050405020304" pitchFamily="18" charset="0"/>
                <a:ea typeface="Calibri" panose="020F0502020204030204" pitchFamily="34" charset="0"/>
              </a:rPr>
              <a:t>When skeletal muscles are exercised strenuously, the available tissue oxygen is consumed and the pyruvate generated by glycolysis can no longer be oxidized in the TCA cycle. Instead, excess pyruvate is reduced to lactate-by-lactate dehydrogenase. Large amounts of ATP are generated rapidly, at the expense of lactate accumulation. </a:t>
            </a:r>
          </a:p>
          <a:p>
            <a:endParaRPr lang="en-US" sz="2400" dirty="0">
              <a:solidFill>
                <a:schemeClr val="bg1"/>
              </a:solidFill>
              <a:effectLst/>
              <a:latin typeface="Times New Roman" panose="02020603050405020304" pitchFamily="18" charset="0"/>
              <a:ea typeface="Calibri" panose="020F0502020204030204" pitchFamily="34" charset="0"/>
            </a:endParaRPr>
          </a:p>
          <a:p>
            <a:r>
              <a:rPr lang="en-US" sz="2400" dirty="0">
                <a:solidFill>
                  <a:schemeClr val="bg1"/>
                </a:solidFill>
                <a:effectLst/>
                <a:latin typeface="Times New Roman" panose="02020603050405020304" pitchFamily="18" charset="0"/>
                <a:ea typeface="Calibri" panose="020F0502020204030204" pitchFamily="34" charset="0"/>
              </a:rPr>
              <a:t>In anaerobic muscle tissue, lactate represents the end of glycolysis. Most of this lactate must be carried out of the muscle by the blood and transported to the liver, where it can be resynthesized into glucose in gluconeogenesis. </a:t>
            </a:r>
            <a:endParaRPr lang="en-US" sz="2400" dirty="0">
              <a:solidFill>
                <a:schemeClr val="bg1"/>
              </a:solidFill>
            </a:endParaRPr>
          </a:p>
        </p:txBody>
      </p:sp>
    </p:spTree>
    <p:extLst>
      <p:ext uri="{BB962C8B-B14F-4D97-AF65-F5344CB8AC3E}">
        <p14:creationId xmlns:p14="http://schemas.microsoft.com/office/powerpoint/2010/main" val="2958894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60E39E-ED8E-80C1-C53C-9071009635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716219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39B0DBB-AE2C-88B8-3115-704C18C00F6F}"/>
              </a:ext>
            </a:extLst>
          </p:cNvPr>
          <p:cNvSpPr txBox="1"/>
          <p:nvPr/>
        </p:nvSpPr>
        <p:spPr>
          <a:xfrm>
            <a:off x="325120" y="182881"/>
            <a:ext cx="11409680" cy="2151871"/>
          </a:xfrm>
          <a:prstGeom prst="rect">
            <a:avLst/>
          </a:prstGeom>
          <a:noFill/>
        </p:spPr>
        <p:txBody>
          <a:bodyPr wrap="square">
            <a:spAutoFit/>
          </a:bodyPr>
          <a:lstStyle/>
          <a:p>
            <a:pPr marL="189230" algn="ctr">
              <a:lnSpc>
                <a:spcPct val="100000"/>
              </a:lnSpc>
            </a:pPr>
            <a:r>
              <a:rPr lang="en-US" sz="2400" b="1" spc="-5" dirty="0">
                <a:solidFill>
                  <a:schemeClr val="bg1"/>
                </a:solidFill>
                <a:latin typeface="Times New Roman"/>
                <a:cs typeface="Times New Roman"/>
              </a:rPr>
              <a:t>P</a:t>
            </a:r>
            <a:r>
              <a:rPr lang="en-US" sz="2000" b="1" spc="-5" dirty="0">
                <a:solidFill>
                  <a:schemeClr val="bg1"/>
                </a:solidFill>
                <a:latin typeface="Times New Roman"/>
                <a:cs typeface="Times New Roman"/>
              </a:rPr>
              <a:t>YRUVATE </a:t>
            </a:r>
            <a:r>
              <a:rPr lang="en-US" sz="2400" b="1" spc="-5" dirty="0">
                <a:solidFill>
                  <a:schemeClr val="bg1"/>
                </a:solidFill>
                <a:latin typeface="Times New Roman"/>
                <a:cs typeface="Times New Roman"/>
              </a:rPr>
              <a:t>D</a:t>
            </a:r>
            <a:r>
              <a:rPr lang="en-US" sz="2000" b="1" spc="-5" dirty="0">
                <a:solidFill>
                  <a:schemeClr val="bg1"/>
                </a:solidFill>
                <a:latin typeface="Times New Roman"/>
                <a:cs typeface="Times New Roman"/>
              </a:rPr>
              <a:t>EHYDROGENASE </a:t>
            </a:r>
            <a:r>
              <a:rPr lang="en-US" sz="2400" b="1" spc="-5" dirty="0">
                <a:solidFill>
                  <a:schemeClr val="bg1"/>
                </a:solidFill>
                <a:latin typeface="Times New Roman"/>
                <a:cs typeface="Times New Roman"/>
              </a:rPr>
              <a:t>C</a:t>
            </a:r>
            <a:r>
              <a:rPr lang="en-US" sz="2000" b="1" spc="-5" dirty="0">
                <a:solidFill>
                  <a:schemeClr val="bg1"/>
                </a:solidFill>
                <a:latin typeface="Times New Roman"/>
                <a:cs typeface="Times New Roman"/>
              </a:rPr>
              <a:t>OMPLEX</a:t>
            </a:r>
            <a:endParaRPr lang="en-US" sz="1800" spc="-5" dirty="0">
              <a:solidFill>
                <a:schemeClr val="bg1"/>
              </a:solidFill>
              <a:latin typeface="Times New Roman"/>
              <a:cs typeface="Times New Roman"/>
            </a:endParaRPr>
          </a:p>
          <a:p>
            <a:pPr marL="469265" marR="146050" indent="-228600">
              <a:lnSpc>
                <a:spcPts val="1390"/>
              </a:lnSpc>
              <a:spcBef>
                <a:spcPts val="595"/>
              </a:spcBef>
              <a:buChar char="•"/>
              <a:tabLst>
                <a:tab pos="469265" algn="l"/>
                <a:tab pos="469900" algn="l"/>
              </a:tabLst>
            </a:pPr>
            <a:endParaRPr lang="en-US" spc="-5" dirty="0">
              <a:solidFill>
                <a:schemeClr val="bg1"/>
              </a:solidFill>
              <a:latin typeface="Times New Roman"/>
              <a:cs typeface="Times New Roman"/>
            </a:endParaRPr>
          </a:p>
          <a:p>
            <a:pPr marL="469265" marR="146050" indent="-228600">
              <a:lnSpc>
                <a:spcPts val="1390"/>
              </a:lnSpc>
              <a:spcBef>
                <a:spcPts val="595"/>
              </a:spcBef>
              <a:buChar char="•"/>
              <a:tabLst>
                <a:tab pos="469265" algn="l"/>
                <a:tab pos="469900" algn="l"/>
              </a:tabLst>
            </a:pPr>
            <a:r>
              <a:rPr lang="en-US" sz="1800" spc="-5" dirty="0">
                <a:latin typeface="Times New Roman"/>
                <a:cs typeface="Times New Roman"/>
              </a:rPr>
              <a:t>The</a:t>
            </a:r>
            <a:r>
              <a:rPr lang="en-US" sz="1800" dirty="0">
                <a:latin typeface="Times New Roman"/>
                <a:cs typeface="Times New Roman"/>
              </a:rPr>
              <a:t> </a:t>
            </a:r>
            <a:r>
              <a:rPr lang="en-US" sz="1800" spc="-5" dirty="0">
                <a:latin typeface="Times New Roman"/>
                <a:cs typeface="Times New Roman"/>
              </a:rPr>
              <a:t>pyruvate</a:t>
            </a:r>
            <a:r>
              <a:rPr lang="en-US" sz="1800" spc="5" dirty="0">
                <a:latin typeface="Times New Roman"/>
                <a:cs typeface="Times New Roman"/>
              </a:rPr>
              <a:t> </a:t>
            </a:r>
            <a:r>
              <a:rPr lang="en-US" sz="1800" spc="-5" dirty="0">
                <a:latin typeface="Times New Roman"/>
                <a:cs typeface="Times New Roman"/>
              </a:rPr>
              <a:t>dehydrogenase</a:t>
            </a:r>
            <a:r>
              <a:rPr lang="en-US" sz="1800" dirty="0">
                <a:latin typeface="Times New Roman"/>
                <a:cs typeface="Times New Roman"/>
              </a:rPr>
              <a:t> </a:t>
            </a:r>
            <a:r>
              <a:rPr lang="en-US" sz="1800" spc="-5" dirty="0">
                <a:latin typeface="Times New Roman"/>
                <a:cs typeface="Times New Roman"/>
              </a:rPr>
              <a:t>complex</a:t>
            </a:r>
            <a:r>
              <a:rPr lang="en-US" sz="1800" spc="20" dirty="0">
                <a:latin typeface="Times New Roman"/>
                <a:cs typeface="Times New Roman"/>
              </a:rPr>
              <a:t> </a:t>
            </a:r>
            <a:r>
              <a:rPr lang="en-US" sz="1800" spc="-5" dirty="0">
                <a:latin typeface="Times New Roman"/>
                <a:cs typeface="Times New Roman"/>
              </a:rPr>
              <a:t>and</a:t>
            </a:r>
            <a:r>
              <a:rPr lang="en-US" sz="1800" spc="10" dirty="0">
                <a:latin typeface="Times New Roman"/>
                <a:cs typeface="Times New Roman"/>
              </a:rPr>
              <a:t> </a:t>
            </a:r>
            <a:r>
              <a:rPr lang="en-US" sz="1800" spc="-5" dirty="0">
                <a:latin typeface="Times New Roman"/>
                <a:cs typeface="Times New Roman"/>
              </a:rPr>
              <a:t>the</a:t>
            </a:r>
            <a:r>
              <a:rPr lang="en-US" sz="1800" dirty="0">
                <a:latin typeface="Times New Roman"/>
                <a:cs typeface="Times New Roman"/>
              </a:rPr>
              <a:t> </a:t>
            </a:r>
            <a:r>
              <a:rPr lang="en-US" sz="1800" spc="-5" dirty="0">
                <a:latin typeface="Times New Roman"/>
                <a:cs typeface="Times New Roman"/>
              </a:rPr>
              <a:t>citric</a:t>
            </a:r>
            <a:r>
              <a:rPr lang="en-US" sz="1800" spc="5" dirty="0">
                <a:latin typeface="Times New Roman"/>
                <a:cs typeface="Times New Roman"/>
              </a:rPr>
              <a:t> </a:t>
            </a:r>
            <a:r>
              <a:rPr lang="en-US" sz="1800" spc="-5" dirty="0">
                <a:latin typeface="Times New Roman"/>
                <a:cs typeface="Times New Roman"/>
              </a:rPr>
              <a:t>acid</a:t>
            </a:r>
            <a:r>
              <a:rPr lang="en-US" sz="1800" spc="10" dirty="0">
                <a:latin typeface="Times New Roman"/>
                <a:cs typeface="Times New Roman"/>
              </a:rPr>
              <a:t> </a:t>
            </a:r>
            <a:r>
              <a:rPr lang="en-US" sz="1800" dirty="0">
                <a:latin typeface="Times New Roman"/>
                <a:cs typeface="Times New Roman"/>
              </a:rPr>
              <a:t>cycle </a:t>
            </a:r>
            <a:r>
              <a:rPr lang="en-US" sz="1800" spc="-5" dirty="0">
                <a:latin typeface="Times New Roman"/>
                <a:cs typeface="Times New Roman"/>
              </a:rPr>
              <a:t>enzymes</a:t>
            </a:r>
            <a:r>
              <a:rPr lang="en-US" sz="1800" spc="10" dirty="0">
                <a:latin typeface="Times New Roman"/>
                <a:cs typeface="Times New Roman"/>
              </a:rPr>
              <a:t> </a:t>
            </a:r>
            <a:r>
              <a:rPr lang="en-US" sz="1800" dirty="0">
                <a:latin typeface="Times New Roman"/>
                <a:cs typeface="Times New Roman"/>
              </a:rPr>
              <a:t>exist</a:t>
            </a:r>
            <a:r>
              <a:rPr lang="en-US" sz="1800" spc="10" dirty="0">
                <a:latin typeface="Times New Roman"/>
                <a:cs typeface="Times New Roman"/>
              </a:rPr>
              <a:t> </a:t>
            </a:r>
            <a:r>
              <a:rPr lang="en-US" sz="1800" spc="-5" dirty="0">
                <a:latin typeface="Times New Roman"/>
                <a:cs typeface="Times New Roman"/>
              </a:rPr>
              <a:t>in</a:t>
            </a:r>
            <a:r>
              <a:rPr lang="en-US" sz="1800" spc="5" dirty="0">
                <a:latin typeface="Times New Roman"/>
                <a:cs typeface="Times New Roman"/>
              </a:rPr>
              <a:t> </a:t>
            </a:r>
            <a:r>
              <a:rPr lang="en-US" sz="1800" spc="-5" dirty="0">
                <a:latin typeface="Times New Roman"/>
                <a:cs typeface="Times New Roman"/>
              </a:rPr>
              <a:t>the</a:t>
            </a:r>
            <a:r>
              <a:rPr lang="en-US" sz="1800" spc="5" dirty="0">
                <a:latin typeface="Times New Roman"/>
                <a:cs typeface="Times New Roman"/>
              </a:rPr>
              <a:t> </a:t>
            </a:r>
            <a:r>
              <a:rPr lang="en-US" sz="1800" spc="-5" dirty="0">
                <a:latin typeface="Times New Roman"/>
                <a:cs typeface="Times New Roman"/>
              </a:rPr>
              <a:t>matrix</a:t>
            </a:r>
            <a:r>
              <a:rPr lang="en-US" sz="1800" spc="20" dirty="0">
                <a:latin typeface="Times New Roman"/>
                <a:cs typeface="Times New Roman"/>
              </a:rPr>
              <a:t> </a:t>
            </a:r>
            <a:r>
              <a:rPr lang="en-US" sz="1800" spc="-5" dirty="0">
                <a:latin typeface="Times New Roman"/>
                <a:cs typeface="Times New Roman"/>
              </a:rPr>
              <a:t>of </a:t>
            </a:r>
            <a:r>
              <a:rPr lang="en-US" sz="1800" spc="-285" dirty="0">
                <a:latin typeface="Times New Roman"/>
                <a:cs typeface="Times New Roman"/>
              </a:rPr>
              <a:t> </a:t>
            </a:r>
            <a:r>
              <a:rPr lang="en-US" sz="1800" spc="-5" dirty="0">
                <a:latin typeface="Times New Roman"/>
                <a:cs typeface="Times New Roman"/>
              </a:rPr>
              <a:t>the</a:t>
            </a:r>
            <a:r>
              <a:rPr lang="en-US" sz="1800" spc="-10" dirty="0">
                <a:latin typeface="Times New Roman"/>
                <a:cs typeface="Times New Roman"/>
              </a:rPr>
              <a:t> </a:t>
            </a:r>
            <a:r>
              <a:rPr lang="en-US" sz="1800" b="1" spc="-5" dirty="0">
                <a:latin typeface="Times New Roman"/>
                <a:cs typeface="Times New Roman"/>
              </a:rPr>
              <a:t>mitochondrion</a:t>
            </a:r>
            <a:r>
              <a:rPr lang="en-US" sz="1800" b="1" spc="5" dirty="0">
                <a:latin typeface="Times New Roman"/>
                <a:cs typeface="Times New Roman"/>
              </a:rPr>
              <a:t> </a:t>
            </a:r>
            <a:r>
              <a:rPr lang="en-US" sz="1800" spc="-5" dirty="0">
                <a:latin typeface="Times New Roman"/>
                <a:cs typeface="Times New Roman"/>
              </a:rPr>
              <a:t>in</a:t>
            </a:r>
            <a:r>
              <a:rPr lang="en-US" sz="1800" dirty="0">
                <a:latin typeface="Times New Roman"/>
                <a:cs typeface="Times New Roman"/>
              </a:rPr>
              <a:t> </a:t>
            </a:r>
            <a:r>
              <a:rPr lang="en-US" sz="1800" spc="-5" dirty="0">
                <a:latin typeface="Times New Roman"/>
                <a:cs typeface="Times New Roman"/>
              </a:rPr>
              <a:t>eukaryotes</a:t>
            </a:r>
            <a:endParaRPr lang="en-US" sz="1800" dirty="0">
              <a:latin typeface="Times New Roman"/>
              <a:cs typeface="Times New Roman"/>
            </a:endParaRPr>
          </a:p>
          <a:p>
            <a:pPr marL="469900" indent="-229235">
              <a:lnSpc>
                <a:spcPct val="100000"/>
              </a:lnSpc>
              <a:spcBef>
                <a:spcPts val="310"/>
              </a:spcBef>
              <a:buChar char="•"/>
              <a:tabLst>
                <a:tab pos="469265" algn="l"/>
                <a:tab pos="469900" algn="l"/>
              </a:tabLst>
            </a:pPr>
            <a:endParaRPr lang="en-US" sz="1800" spc="-5" dirty="0">
              <a:solidFill>
                <a:schemeClr val="bg1"/>
              </a:solidFill>
              <a:latin typeface="Times New Roman"/>
              <a:cs typeface="Times New Roman"/>
            </a:endParaRPr>
          </a:p>
          <a:p>
            <a:pPr marL="469900" indent="-229235">
              <a:lnSpc>
                <a:spcPct val="100000"/>
              </a:lnSpc>
              <a:spcBef>
                <a:spcPts val="310"/>
              </a:spcBef>
              <a:buChar char="•"/>
              <a:tabLst>
                <a:tab pos="469265" algn="l"/>
                <a:tab pos="469900" algn="l"/>
              </a:tabLst>
            </a:pPr>
            <a:r>
              <a:rPr lang="en-US" sz="1800" spc="-5" dirty="0">
                <a:solidFill>
                  <a:schemeClr val="bg1"/>
                </a:solidFill>
                <a:latin typeface="Times New Roman"/>
                <a:cs typeface="Times New Roman"/>
              </a:rPr>
              <a:t>Pyruvate</a:t>
            </a:r>
            <a:r>
              <a:rPr lang="en-US" sz="1800" dirty="0">
                <a:solidFill>
                  <a:schemeClr val="bg1"/>
                </a:solidFill>
                <a:latin typeface="Times New Roman"/>
                <a:cs typeface="Times New Roman"/>
              </a:rPr>
              <a:t> </a:t>
            </a:r>
            <a:r>
              <a:rPr lang="en-US" sz="1800" spc="-5" dirty="0">
                <a:solidFill>
                  <a:schemeClr val="bg1"/>
                </a:solidFill>
                <a:latin typeface="Times New Roman"/>
                <a:cs typeface="Times New Roman"/>
              </a:rPr>
              <a:t>in</a:t>
            </a:r>
            <a:r>
              <a:rPr lang="en-US" sz="1800" spc="15" dirty="0">
                <a:solidFill>
                  <a:schemeClr val="bg1"/>
                </a:solidFill>
                <a:latin typeface="Times New Roman"/>
                <a:cs typeface="Times New Roman"/>
              </a:rPr>
              <a:t> </a:t>
            </a:r>
            <a:r>
              <a:rPr lang="en-US" sz="1800" spc="-5" dirty="0">
                <a:solidFill>
                  <a:schemeClr val="bg1"/>
                </a:solidFill>
                <a:latin typeface="Times New Roman"/>
                <a:cs typeface="Times New Roman"/>
              </a:rPr>
              <a:t>generated</a:t>
            </a:r>
            <a:r>
              <a:rPr lang="en-US" sz="1800" spc="10" dirty="0">
                <a:solidFill>
                  <a:schemeClr val="bg1"/>
                </a:solidFill>
                <a:latin typeface="Times New Roman"/>
                <a:cs typeface="Times New Roman"/>
              </a:rPr>
              <a:t> by</a:t>
            </a:r>
            <a:r>
              <a:rPr lang="en-US" sz="1800" spc="-10" dirty="0">
                <a:solidFill>
                  <a:schemeClr val="bg1"/>
                </a:solidFill>
                <a:latin typeface="Times New Roman"/>
                <a:cs typeface="Times New Roman"/>
              </a:rPr>
              <a:t> </a:t>
            </a:r>
            <a:r>
              <a:rPr lang="en-US" sz="1800" spc="-5" dirty="0">
                <a:solidFill>
                  <a:schemeClr val="bg1"/>
                </a:solidFill>
                <a:latin typeface="Times New Roman"/>
                <a:cs typeface="Times New Roman"/>
              </a:rPr>
              <a:t>glycolysis</a:t>
            </a:r>
            <a:r>
              <a:rPr lang="en-US" sz="1800" spc="10" dirty="0">
                <a:solidFill>
                  <a:schemeClr val="bg1"/>
                </a:solidFill>
                <a:latin typeface="Times New Roman"/>
                <a:cs typeface="Times New Roman"/>
              </a:rPr>
              <a:t> </a:t>
            </a:r>
            <a:r>
              <a:rPr lang="en-US" sz="1800" spc="-5" dirty="0">
                <a:solidFill>
                  <a:schemeClr val="bg1"/>
                </a:solidFill>
                <a:latin typeface="Times New Roman"/>
                <a:cs typeface="Times New Roman"/>
              </a:rPr>
              <a:t>in</a:t>
            </a:r>
            <a:r>
              <a:rPr lang="en-US" sz="1800" spc="5" dirty="0">
                <a:solidFill>
                  <a:schemeClr val="bg1"/>
                </a:solidFill>
                <a:latin typeface="Times New Roman"/>
                <a:cs typeface="Times New Roman"/>
              </a:rPr>
              <a:t> </a:t>
            </a:r>
            <a:r>
              <a:rPr lang="en-US" sz="1800" spc="-5" dirty="0">
                <a:solidFill>
                  <a:schemeClr val="bg1"/>
                </a:solidFill>
                <a:latin typeface="Times New Roman"/>
                <a:cs typeface="Times New Roman"/>
              </a:rPr>
              <a:t>the</a:t>
            </a:r>
            <a:r>
              <a:rPr lang="en-US" sz="1800" spc="5" dirty="0">
                <a:solidFill>
                  <a:schemeClr val="bg1"/>
                </a:solidFill>
                <a:latin typeface="Times New Roman"/>
                <a:cs typeface="Times New Roman"/>
              </a:rPr>
              <a:t> </a:t>
            </a:r>
            <a:r>
              <a:rPr lang="en-US" sz="1800" spc="-5" dirty="0">
                <a:solidFill>
                  <a:schemeClr val="bg1"/>
                </a:solidFill>
                <a:latin typeface="Times New Roman"/>
                <a:cs typeface="Times New Roman"/>
              </a:rPr>
              <a:t>cytosol</a:t>
            </a:r>
            <a:r>
              <a:rPr lang="en-US" sz="1800" spc="5" dirty="0">
                <a:solidFill>
                  <a:schemeClr val="bg1"/>
                </a:solidFill>
                <a:latin typeface="Times New Roman"/>
                <a:cs typeface="Times New Roman"/>
              </a:rPr>
              <a:t> </a:t>
            </a:r>
            <a:r>
              <a:rPr lang="en-US" sz="1800" spc="-5" dirty="0">
                <a:solidFill>
                  <a:schemeClr val="bg1"/>
                </a:solidFill>
                <a:latin typeface="Times New Roman"/>
                <a:cs typeface="Times New Roman"/>
              </a:rPr>
              <a:t>and</a:t>
            </a:r>
            <a:r>
              <a:rPr lang="en-US" sz="1800" spc="10" dirty="0">
                <a:solidFill>
                  <a:schemeClr val="bg1"/>
                </a:solidFill>
                <a:latin typeface="Times New Roman"/>
                <a:cs typeface="Times New Roman"/>
              </a:rPr>
              <a:t> </a:t>
            </a:r>
            <a:r>
              <a:rPr lang="en-US" sz="1800" spc="-5" dirty="0">
                <a:solidFill>
                  <a:schemeClr val="bg1"/>
                </a:solidFill>
                <a:latin typeface="Times New Roman"/>
                <a:cs typeface="Times New Roman"/>
              </a:rPr>
              <a:t>needs</a:t>
            </a:r>
            <a:r>
              <a:rPr lang="en-US" sz="1800" spc="5" dirty="0">
                <a:solidFill>
                  <a:schemeClr val="bg1"/>
                </a:solidFill>
                <a:latin typeface="Times New Roman"/>
                <a:cs typeface="Times New Roman"/>
              </a:rPr>
              <a:t> </a:t>
            </a:r>
            <a:r>
              <a:rPr lang="en-US" sz="1800" spc="-5" dirty="0">
                <a:solidFill>
                  <a:schemeClr val="bg1"/>
                </a:solidFill>
                <a:latin typeface="Times New Roman"/>
                <a:cs typeface="Times New Roman"/>
              </a:rPr>
              <a:t>to</a:t>
            </a:r>
            <a:r>
              <a:rPr lang="en-US" sz="1800" spc="5" dirty="0">
                <a:solidFill>
                  <a:schemeClr val="bg1"/>
                </a:solidFill>
                <a:latin typeface="Times New Roman"/>
                <a:cs typeface="Times New Roman"/>
              </a:rPr>
              <a:t> </a:t>
            </a:r>
            <a:r>
              <a:rPr lang="en-US" sz="1800" spc="-5" dirty="0">
                <a:solidFill>
                  <a:schemeClr val="bg1"/>
                </a:solidFill>
                <a:latin typeface="Times New Roman"/>
                <a:cs typeface="Times New Roman"/>
              </a:rPr>
              <a:t>be</a:t>
            </a:r>
            <a:r>
              <a:rPr lang="en-US" sz="1800" spc="5" dirty="0">
                <a:solidFill>
                  <a:schemeClr val="bg1"/>
                </a:solidFill>
                <a:latin typeface="Times New Roman"/>
                <a:cs typeface="Times New Roman"/>
              </a:rPr>
              <a:t> </a:t>
            </a:r>
            <a:r>
              <a:rPr lang="en-US" sz="1800" spc="-5" dirty="0">
                <a:solidFill>
                  <a:schemeClr val="bg1"/>
                </a:solidFill>
                <a:latin typeface="Times New Roman"/>
                <a:cs typeface="Times New Roman"/>
              </a:rPr>
              <a:t>moved</a:t>
            </a:r>
            <a:r>
              <a:rPr lang="en-US" sz="1800" spc="5" dirty="0">
                <a:solidFill>
                  <a:schemeClr val="bg1"/>
                </a:solidFill>
                <a:latin typeface="Times New Roman"/>
                <a:cs typeface="Times New Roman"/>
              </a:rPr>
              <a:t> </a:t>
            </a:r>
            <a:r>
              <a:rPr lang="en-US" sz="1800" dirty="0">
                <a:solidFill>
                  <a:schemeClr val="bg1"/>
                </a:solidFill>
                <a:latin typeface="Times New Roman"/>
                <a:cs typeface="Times New Roman"/>
              </a:rPr>
              <a:t>into</a:t>
            </a:r>
            <a:r>
              <a:rPr lang="en-US" sz="1800" spc="10" dirty="0">
                <a:solidFill>
                  <a:schemeClr val="bg1"/>
                </a:solidFill>
                <a:latin typeface="Times New Roman"/>
                <a:cs typeface="Times New Roman"/>
              </a:rPr>
              <a:t> </a:t>
            </a:r>
            <a:r>
              <a:rPr lang="en-US" sz="1800" spc="-5" dirty="0">
                <a:solidFill>
                  <a:schemeClr val="bg1"/>
                </a:solidFill>
                <a:latin typeface="Times New Roman"/>
                <a:cs typeface="Times New Roman"/>
              </a:rPr>
              <a:t>the</a:t>
            </a:r>
            <a:r>
              <a:rPr lang="en-US" sz="1800" dirty="0">
                <a:solidFill>
                  <a:schemeClr val="bg1"/>
                </a:solidFill>
                <a:latin typeface="Times New Roman"/>
                <a:cs typeface="Times New Roman"/>
              </a:rPr>
              <a:t> </a:t>
            </a:r>
            <a:r>
              <a:rPr lang="en-US" sz="1800" spc="-5" dirty="0">
                <a:solidFill>
                  <a:schemeClr val="bg1"/>
                </a:solidFill>
                <a:latin typeface="Times New Roman"/>
                <a:cs typeface="Times New Roman"/>
              </a:rPr>
              <a:t>mitochondria</a:t>
            </a:r>
            <a:endParaRPr lang="en-US" sz="1800" dirty="0">
              <a:solidFill>
                <a:schemeClr val="bg1"/>
              </a:solidFill>
              <a:latin typeface="Times New Roman"/>
              <a:cs typeface="Times New Roman"/>
            </a:endParaRPr>
          </a:p>
          <a:p>
            <a:pPr marL="189230" algn="ctr">
              <a:lnSpc>
                <a:spcPct val="100000"/>
              </a:lnSpc>
              <a:spcBef>
                <a:spcPts val="700"/>
              </a:spcBef>
            </a:pPr>
            <a:r>
              <a:rPr lang="en-US" sz="1800" b="1" spc="-5" dirty="0">
                <a:solidFill>
                  <a:schemeClr val="bg1"/>
                </a:solidFill>
                <a:latin typeface="Times New Roman"/>
                <a:cs typeface="Times New Roman"/>
              </a:rPr>
              <a:t>MITOCHONDRIAL</a:t>
            </a:r>
            <a:r>
              <a:rPr lang="en-US" sz="1800" b="1" spc="-25" dirty="0">
                <a:solidFill>
                  <a:schemeClr val="bg1"/>
                </a:solidFill>
                <a:latin typeface="Times New Roman"/>
                <a:cs typeface="Times New Roman"/>
              </a:rPr>
              <a:t> </a:t>
            </a:r>
            <a:r>
              <a:rPr lang="en-US" sz="1800" b="1" spc="-5" dirty="0">
                <a:solidFill>
                  <a:schemeClr val="bg1"/>
                </a:solidFill>
                <a:latin typeface="Times New Roman"/>
                <a:cs typeface="Times New Roman"/>
              </a:rPr>
              <a:t>STRUCTURE</a:t>
            </a:r>
            <a:endParaRPr lang="en-US" sz="1800" dirty="0">
              <a:solidFill>
                <a:schemeClr val="bg1"/>
              </a:solidFill>
              <a:latin typeface="Times New Roman"/>
              <a:cs typeface="Times New Roman"/>
            </a:endParaRPr>
          </a:p>
        </p:txBody>
      </p:sp>
      <p:pic>
        <p:nvPicPr>
          <p:cNvPr id="8" name="object 6">
            <a:extLst>
              <a:ext uri="{FF2B5EF4-FFF2-40B4-BE49-F238E27FC236}">
                <a16:creationId xmlns:a16="http://schemas.microsoft.com/office/drawing/2014/main" id="{E61F5BFF-19ED-A5A9-B4F3-6AD6102F2678}"/>
              </a:ext>
            </a:extLst>
          </p:cNvPr>
          <p:cNvPicPr/>
          <p:nvPr/>
        </p:nvPicPr>
        <p:blipFill>
          <a:blip r:embed="rId2" cstate="print"/>
          <a:stretch>
            <a:fillRect/>
          </a:stretch>
        </p:blipFill>
        <p:spPr>
          <a:xfrm>
            <a:off x="8649716" y="2039576"/>
            <a:ext cx="3352800" cy="2212848"/>
          </a:xfrm>
          <a:prstGeom prst="rect">
            <a:avLst/>
          </a:prstGeom>
        </p:spPr>
      </p:pic>
      <p:pic>
        <p:nvPicPr>
          <p:cNvPr id="9" name="object 7">
            <a:extLst>
              <a:ext uri="{FF2B5EF4-FFF2-40B4-BE49-F238E27FC236}">
                <a16:creationId xmlns:a16="http://schemas.microsoft.com/office/drawing/2014/main" id="{34DFD564-034B-40BE-D689-C8A16965AFE4}"/>
              </a:ext>
            </a:extLst>
          </p:cNvPr>
          <p:cNvPicPr/>
          <p:nvPr/>
        </p:nvPicPr>
        <p:blipFill>
          <a:blip r:embed="rId3" cstate="print"/>
          <a:stretch>
            <a:fillRect/>
          </a:stretch>
        </p:blipFill>
        <p:spPr>
          <a:xfrm>
            <a:off x="8785352" y="4412487"/>
            <a:ext cx="3081528" cy="2206752"/>
          </a:xfrm>
          <a:prstGeom prst="rect">
            <a:avLst/>
          </a:prstGeom>
        </p:spPr>
      </p:pic>
      <p:sp>
        <p:nvSpPr>
          <p:cNvPr id="11" name="TextBox 10">
            <a:extLst>
              <a:ext uri="{FF2B5EF4-FFF2-40B4-BE49-F238E27FC236}">
                <a16:creationId xmlns:a16="http://schemas.microsoft.com/office/drawing/2014/main" id="{AE1FBAD2-B9C3-0CA1-B1F7-208493D837D1}"/>
              </a:ext>
            </a:extLst>
          </p:cNvPr>
          <p:cNvSpPr txBox="1"/>
          <p:nvPr/>
        </p:nvSpPr>
        <p:spPr>
          <a:xfrm>
            <a:off x="345440" y="2334752"/>
            <a:ext cx="8036560" cy="4506362"/>
          </a:xfrm>
          <a:prstGeom prst="rect">
            <a:avLst/>
          </a:prstGeom>
          <a:noFill/>
        </p:spPr>
        <p:txBody>
          <a:bodyPr wrap="square">
            <a:spAutoFit/>
          </a:bodyPr>
          <a:lstStyle/>
          <a:p>
            <a:pPr marL="469265" indent="-153035">
              <a:lnSpc>
                <a:spcPct val="100000"/>
              </a:lnSpc>
              <a:spcBef>
                <a:spcPts val="434"/>
              </a:spcBef>
              <a:buChar char="-"/>
              <a:tabLst>
                <a:tab pos="469900" algn="l"/>
              </a:tabLst>
            </a:pPr>
            <a:r>
              <a:rPr lang="en-US" spc="-5" dirty="0">
                <a:solidFill>
                  <a:schemeClr val="bg1"/>
                </a:solidFill>
                <a:latin typeface="Times New Roman"/>
                <a:cs typeface="Times New Roman"/>
              </a:rPr>
              <a:t>Mitochondria have</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a </a:t>
            </a:r>
            <a:r>
              <a:rPr lang="en-US" b="1" spc="-5" dirty="0">
                <a:solidFill>
                  <a:schemeClr val="bg1"/>
                </a:solidFill>
                <a:latin typeface="Times New Roman"/>
                <a:cs typeface="Times New Roman"/>
              </a:rPr>
              <a:t>TWO</a:t>
            </a:r>
            <a:r>
              <a:rPr lang="en-US" b="1" dirty="0">
                <a:solidFill>
                  <a:schemeClr val="bg1"/>
                </a:solidFill>
                <a:latin typeface="Times New Roman"/>
                <a:cs typeface="Times New Roman"/>
              </a:rPr>
              <a:t> </a:t>
            </a:r>
            <a:r>
              <a:rPr lang="en-US" spc="-5" dirty="0">
                <a:solidFill>
                  <a:schemeClr val="bg1"/>
                </a:solidFill>
                <a:latin typeface="Times New Roman"/>
                <a:cs typeface="Times New Roman"/>
              </a:rPr>
              <a:t>membrane system</a:t>
            </a:r>
            <a:endParaRPr lang="en-US" dirty="0">
              <a:solidFill>
                <a:schemeClr val="bg1"/>
              </a:solidFill>
              <a:latin typeface="Times New Roman"/>
              <a:cs typeface="Times New Roman"/>
            </a:endParaRPr>
          </a:p>
          <a:p>
            <a:pPr marL="850265" lvl="1" indent="-229235">
              <a:lnSpc>
                <a:spcPct val="100000"/>
              </a:lnSpc>
              <a:spcBef>
                <a:spcPts val="335"/>
              </a:spcBef>
              <a:buFont typeface="Symbol"/>
              <a:buChar char=""/>
              <a:tabLst>
                <a:tab pos="850265" algn="l"/>
                <a:tab pos="850900" algn="l"/>
              </a:tabLst>
            </a:pPr>
            <a:r>
              <a:rPr lang="en-US" b="1" spc="-5" dirty="0">
                <a:solidFill>
                  <a:schemeClr val="bg1"/>
                </a:solidFill>
                <a:latin typeface="Times New Roman"/>
                <a:cs typeface="Times New Roman"/>
              </a:rPr>
              <a:t>Outer Membrane:</a:t>
            </a:r>
            <a:r>
              <a:rPr lang="en-US" b="1" spc="10" dirty="0">
                <a:solidFill>
                  <a:schemeClr val="bg1"/>
                </a:solidFill>
                <a:latin typeface="Times New Roman"/>
                <a:cs typeface="Times New Roman"/>
              </a:rPr>
              <a:t> </a:t>
            </a:r>
            <a:r>
              <a:rPr lang="en-US" spc="-5" dirty="0">
                <a:solidFill>
                  <a:schemeClr val="bg1"/>
                </a:solidFill>
                <a:latin typeface="Times New Roman"/>
                <a:cs typeface="Times New Roman"/>
              </a:rPr>
              <a:t>Permeable</a:t>
            </a:r>
            <a:r>
              <a:rPr lang="en-US" dirty="0">
                <a:solidFill>
                  <a:schemeClr val="bg1"/>
                </a:solidFill>
                <a:latin typeface="Times New Roman"/>
                <a:cs typeface="Times New Roman"/>
              </a:rPr>
              <a:t> </a:t>
            </a:r>
            <a:r>
              <a:rPr lang="en-US" spc="-5" dirty="0">
                <a:solidFill>
                  <a:schemeClr val="bg1"/>
                </a:solidFill>
                <a:latin typeface="Times New Roman"/>
                <a:cs typeface="Times New Roman"/>
              </a:rPr>
              <a:t>to</a:t>
            </a:r>
            <a:r>
              <a:rPr lang="en-US" dirty="0">
                <a:solidFill>
                  <a:schemeClr val="bg1"/>
                </a:solidFill>
                <a:latin typeface="Times New Roman"/>
                <a:cs typeface="Times New Roman"/>
              </a:rPr>
              <a:t> </a:t>
            </a:r>
            <a:r>
              <a:rPr lang="en-US" spc="-5" dirty="0">
                <a:solidFill>
                  <a:schemeClr val="bg1"/>
                </a:solidFill>
                <a:latin typeface="Times New Roman"/>
                <a:cs typeface="Times New Roman"/>
              </a:rPr>
              <a:t>small</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molecules</a:t>
            </a:r>
            <a:endParaRPr lang="en-US" dirty="0">
              <a:solidFill>
                <a:schemeClr val="bg1"/>
              </a:solidFill>
              <a:latin typeface="Times New Roman"/>
              <a:cs typeface="Times New Roman"/>
            </a:endParaRPr>
          </a:p>
          <a:p>
            <a:pPr marL="850265" marR="599440" lvl="1" indent="-228600">
              <a:lnSpc>
                <a:spcPts val="1370"/>
              </a:lnSpc>
              <a:spcBef>
                <a:spcPts val="430"/>
              </a:spcBef>
              <a:buFont typeface="Symbol"/>
              <a:buChar char=""/>
              <a:tabLst>
                <a:tab pos="850265" algn="l"/>
                <a:tab pos="850900" algn="l"/>
              </a:tabLst>
            </a:pPr>
            <a:r>
              <a:rPr lang="en-US" b="1" spc="-5" dirty="0">
                <a:solidFill>
                  <a:schemeClr val="bg1"/>
                </a:solidFill>
                <a:latin typeface="Times New Roman"/>
                <a:cs typeface="Times New Roman"/>
              </a:rPr>
              <a:t>Inner</a:t>
            </a:r>
            <a:r>
              <a:rPr lang="en-US" b="1" dirty="0">
                <a:solidFill>
                  <a:schemeClr val="bg1"/>
                </a:solidFill>
                <a:latin typeface="Times New Roman"/>
                <a:cs typeface="Times New Roman"/>
              </a:rPr>
              <a:t> </a:t>
            </a:r>
            <a:r>
              <a:rPr lang="en-US" b="1" spc="-5" dirty="0">
                <a:solidFill>
                  <a:schemeClr val="bg1"/>
                </a:solidFill>
                <a:latin typeface="Times New Roman"/>
                <a:cs typeface="Times New Roman"/>
              </a:rPr>
              <a:t>Membrane:</a:t>
            </a:r>
            <a:r>
              <a:rPr lang="en-US" b="1" spc="30" dirty="0">
                <a:solidFill>
                  <a:schemeClr val="bg1"/>
                </a:solidFill>
                <a:latin typeface="Times New Roman"/>
                <a:cs typeface="Times New Roman"/>
              </a:rPr>
              <a:t> </a:t>
            </a:r>
            <a:r>
              <a:rPr lang="en-US" dirty="0">
                <a:solidFill>
                  <a:schemeClr val="bg1"/>
                </a:solidFill>
                <a:latin typeface="Times New Roman"/>
                <a:cs typeface="Times New Roman"/>
              </a:rPr>
              <a:t>NOT</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permeable</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Has</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specific</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integral</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membrane</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protein </a:t>
            </a:r>
            <a:r>
              <a:rPr lang="en-US" spc="-285" dirty="0">
                <a:solidFill>
                  <a:schemeClr val="bg1"/>
                </a:solidFill>
                <a:latin typeface="Times New Roman"/>
                <a:cs typeface="Times New Roman"/>
              </a:rPr>
              <a:t> </a:t>
            </a:r>
            <a:r>
              <a:rPr lang="en-US" spc="-5" dirty="0">
                <a:solidFill>
                  <a:schemeClr val="bg1"/>
                </a:solidFill>
                <a:latin typeface="Times New Roman"/>
                <a:cs typeface="Times New Roman"/>
              </a:rPr>
              <a:t>transporters</a:t>
            </a:r>
            <a:endParaRPr lang="en-US" dirty="0">
              <a:solidFill>
                <a:schemeClr val="bg1"/>
              </a:solidFill>
              <a:latin typeface="Times New Roman"/>
              <a:cs typeface="Times New Roman"/>
            </a:endParaRPr>
          </a:p>
          <a:p>
            <a:pPr marL="850265" lvl="1" indent="-229235">
              <a:lnSpc>
                <a:spcPct val="100000"/>
              </a:lnSpc>
              <a:spcBef>
                <a:spcPts val="300"/>
              </a:spcBef>
              <a:buFont typeface="Symbol"/>
              <a:buChar char=""/>
              <a:tabLst>
                <a:tab pos="850265" algn="l"/>
                <a:tab pos="850900" algn="l"/>
              </a:tabLst>
            </a:pPr>
            <a:r>
              <a:rPr lang="en-US" spc="-5" dirty="0">
                <a:solidFill>
                  <a:schemeClr val="bg1"/>
                </a:solidFill>
                <a:latin typeface="Times New Roman"/>
                <a:cs typeface="Times New Roman"/>
              </a:rPr>
              <a:t>Region</a:t>
            </a:r>
            <a:r>
              <a:rPr lang="en-US" dirty="0">
                <a:solidFill>
                  <a:schemeClr val="bg1"/>
                </a:solidFill>
                <a:latin typeface="Times New Roman"/>
                <a:cs typeface="Times New Roman"/>
              </a:rPr>
              <a:t> </a:t>
            </a:r>
            <a:r>
              <a:rPr lang="en-US" spc="-5" dirty="0">
                <a:solidFill>
                  <a:schemeClr val="bg1"/>
                </a:solidFill>
                <a:latin typeface="Times New Roman"/>
                <a:cs typeface="Times New Roman"/>
              </a:rPr>
              <a:t>between</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the</a:t>
            </a:r>
            <a:r>
              <a:rPr lang="en-US" dirty="0">
                <a:solidFill>
                  <a:schemeClr val="bg1"/>
                </a:solidFill>
                <a:latin typeface="Times New Roman"/>
                <a:cs typeface="Times New Roman"/>
              </a:rPr>
              <a:t> </a:t>
            </a:r>
            <a:r>
              <a:rPr lang="en-US" spc="-5" dirty="0">
                <a:solidFill>
                  <a:schemeClr val="bg1"/>
                </a:solidFill>
                <a:latin typeface="Times New Roman"/>
                <a:cs typeface="Times New Roman"/>
              </a:rPr>
              <a:t>two</a:t>
            </a:r>
            <a:r>
              <a:rPr lang="en-US" spc="15" dirty="0">
                <a:solidFill>
                  <a:schemeClr val="bg1"/>
                </a:solidFill>
                <a:latin typeface="Times New Roman"/>
                <a:cs typeface="Times New Roman"/>
              </a:rPr>
              <a:t> </a:t>
            </a:r>
            <a:r>
              <a:rPr lang="en-US" spc="-5" dirty="0">
                <a:solidFill>
                  <a:schemeClr val="bg1"/>
                </a:solidFill>
                <a:latin typeface="Times New Roman"/>
                <a:cs typeface="Times New Roman"/>
              </a:rPr>
              <a:t>membranes</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a:t>
            </a:r>
            <a:r>
              <a:rPr lang="en-US" dirty="0">
                <a:solidFill>
                  <a:schemeClr val="bg1"/>
                </a:solidFill>
                <a:latin typeface="Times New Roman"/>
                <a:cs typeface="Times New Roman"/>
              </a:rPr>
              <a:t> </a:t>
            </a:r>
            <a:r>
              <a:rPr lang="en-US" spc="-5" dirty="0">
                <a:solidFill>
                  <a:schemeClr val="bg1"/>
                </a:solidFill>
                <a:latin typeface="Times New Roman"/>
                <a:cs typeface="Times New Roman"/>
              </a:rPr>
              <a:t>intermembrane</a:t>
            </a:r>
            <a:r>
              <a:rPr lang="en-US" dirty="0">
                <a:solidFill>
                  <a:schemeClr val="bg1"/>
                </a:solidFill>
                <a:latin typeface="Times New Roman"/>
                <a:cs typeface="Times New Roman"/>
              </a:rPr>
              <a:t> </a:t>
            </a:r>
            <a:r>
              <a:rPr lang="en-US" spc="-5" dirty="0">
                <a:solidFill>
                  <a:schemeClr val="bg1"/>
                </a:solidFill>
                <a:latin typeface="Times New Roman"/>
                <a:cs typeface="Times New Roman"/>
              </a:rPr>
              <a:t>space</a:t>
            </a:r>
            <a:endParaRPr lang="en-US" dirty="0">
              <a:solidFill>
                <a:schemeClr val="bg1"/>
              </a:solidFill>
              <a:latin typeface="Times New Roman"/>
              <a:cs typeface="Times New Roman"/>
            </a:endParaRPr>
          </a:p>
          <a:p>
            <a:pPr marL="850265" lvl="1" indent="-229235">
              <a:lnSpc>
                <a:spcPct val="100000"/>
              </a:lnSpc>
              <a:spcBef>
                <a:spcPts val="320"/>
              </a:spcBef>
              <a:buFont typeface="Symbol"/>
              <a:buChar char=""/>
              <a:tabLst>
                <a:tab pos="850265" algn="l"/>
                <a:tab pos="850900" algn="l"/>
              </a:tabLst>
            </a:pPr>
            <a:r>
              <a:rPr lang="en-US" spc="-5" dirty="0">
                <a:solidFill>
                  <a:schemeClr val="bg1"/>
                </a:solidFill>
                <a:latin typeface="Times New Roman"/>
                <a:cs typeface="Times New Roman"/>
              </a:rPr>
              <a:t>Inner</a:t>
            </a:r>
            <a:r>
              <a:rPr lang="en-US" dirty="0">
                <a:solidFill>
                  <a:schemeClr val="bg1"/>
                </a:solidFill>
                <a:latin typeface="Times New Roman"/>
                <a:cs typeface="Times New Roman"/>
              </a:rPr>
              <a:t> </a:t>
            </a:r>
            <a:r>
              <a:rPr lang="en-US" spc="-5" dirty="0">
                <a:solidFill>
                  <a:schemeClr val="bg1"/>
                </a:solidFill>
                <a:latin typeface="Times New Roman"/>
                <a:cs typeface="Times New Roman"/>
              </a:rPr>
              <a:t>membrane</a:t>
            </a:r>
            <a:r>
              <a:rPr lang="en-US" dirty="0">
                <a:solidFill>
                  <a:schemeClr val="bg1"/>
                </a:solidFill>
                <a:latin typeface="Times New Roman"/>
                <a:cs typeface="Times New Roman"/>
              </a:rPr>
              <a:t> </a:t>
            </a:r>
            <a:r>
              <a:rPr lang="en-US" spc="-5" dirty="0">
                <a:solidFill>
                  <a:schemeClr val="bg1"/>
                </a:solidFill>
                <a:latin typeface="Times New Roman"/>
                <a:cs typeface="Times New Roman"/>
              </a:rPr>
              <a:t>is</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highly</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folded</a:t>
            </a:r>
            <a:r>
              <a:rPr lang="en-US" spc="15" dirty="0">
                <a:solidFill>
                  <a:schemeClr val="bg1"/>
                </a:solidFill>
                <a:latin typeface="Times New Roman"/>
                <a:cs typeface="Times New Roman"/>
              </a:rPr>
              <a:t> </a:t>
            </a:r>
            <a:r>
              <a:rPr lang="en-US" spc="-5" dirty="0">
                <a:solidFill>
                  <a:schemeClr val="bg1"/>
                </a:solidFill>
                <a:latin typeface="Times New Roman"/>
                <a:cs typeface="Times New Roman"/>
              </a:rPr>
              <a:t>and</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forms</a:t>
            </a:r>
            <a:r>
              <a:rPr lang="en-US" spc="5" dirty="0">
                <a:solidFill>
                  <a:schemeClr val="bg1"/>
                </a:solidFill>
                <a:latin typeface="Times New Roman"/>
                <a:cs typeface="Times New Roman"/>
              </a:rPr>
              <a:t> </a:t>
            </a:r>
            <a:r>
              <a:rPr lang="en-US" dirty="0">
                <a:solidFill>
                  <a:schemeClr val="bg1"/>
                </a:solidFill>
                <a:latin typeface="Times New Roman"/>
                <a:cs typeface="Times New Roman"/>
              </a:rPr>
              <a:t>boundary</a:t>
            </a:r>
            <a:r>
              <a:rPr lang="en-US" spc="-20" dirty="0">
                <a:solidFill>
                  <a:schemeClr val="bg1"/>
                </a:solidFill>
                <a:latin typeface="Times New Roman"/>
                <a:cs typeface="Times New Roman"/>
              </a:rPr>
              <a:t> </a:t>
            </a:r>
            <a:r>
              <a:rPr lang="en-US" spc="-5" dirty="0">
                <a:solidFill>
                  <a:schemeClr val="bg1"/>
                </a:solidFill>
                <a:latin typeface="Times New Roman"/>
                <a:cs typeface="Times New Roman"/>
              </a:rPr>
              <a:t>to</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fluid</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filled</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interior</a:t>
            </a:r>
            <a:r>
              <a:rPr lang="en-US" dirty="0">
                <a:solidFill>
                  <a:schemeClr val="bg1"/>
                </a:solidFill>
                <a:latin typeface="Times New Roman"/>
                <a:cs typeface="Times New Roman"/>
              </a:rPr>
              <a:t> </a:t>
            </a:r>
            <a:r>
              <a:rPr lang="en-US" spc="-5" dirty="0">
                <a:solidFill>
                  <a:schemeClr val="bg1"/>
                </a:solidFill>
                <a:latin typeface="Times New Roman"/>
                <a:cs typeface="Times New Roman"/>
              </a:rPr>
              <a:t>=</a:t>
            </a:r>
            <a:r>
              <a:rPr lang="en-US" dirty="0">
                <a:solidFill>
                  <a:schemeClr val="bg1"/>
                </a:solidFill>
                <a:latin typeface="Times New Roman"/>
                <a:cs typeface="Times New Roman"/>
              </a:rPr>
              <a:t> </a:t>
            </a:r>
            <a:r>
              <a:rPr lang="en-US" b="1" spc="-5" dirty="0">
                <a:solidFill>
                  <a:schemeClr val="bg1"/>
                </a:solidFill>
                <a:latin typeface="Times New Roman"/>
                <a:cs typeface="Times New Roman"/>
              </a:rPr>
              <a:t>MATRIX</a:t>
            </a:r>
            <a:endParaRPr lang="en-US" dirty="0">
              <a:solidFill>
                <a:schemeClr val="bg1"/>
              </a:solidFill>
              <a:latin typeface="Times New Roman"/>
              <a:cs typeface="Times New Roman"/>
            </a:endParaRPr>
          </a:p>
          <a:p>
            <a:pPr marL="1841500" lvl="2" indent="-229235">
              <a:lnSpc>
                <a:spcPct val="100000"/>
              </a:lnSpc>
              <a:spcBef>
                <a:spcPts val="229"/>
              </a:spcBef>
              <a:buFont typeface="Verdana"/>
              <a:buChar char="o"/>
              <a:tabLst>
                <a:tab pos="1840864" algn="l"/>
                <a:tab pos="1841500" algn="l"/>
              </a:tabLst>
            </a:pPr>
            <a:r>
              <a:rPr lang="en-US" spc="-5" dirty="0">
                <a:solidFill>
                  <a:schemeClr val="bg1"/>
                </a:solidFill>
                <a:latin typeface="Times New Roman"/>
                <a:cs typeface="Times New Roman"/>
              </a:rPr>
              <a:t>Matrix</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has</a:t>
            </a:r>
            <a:r>
              <a:rPr lang="en-US" dirty="0">
                <a:solidFill>
                  <a:schemeClr val="bg1"/>
                </a:solidFill>
                <a:latin typeface="Times New Roman"/>
                <a:cs typeface="Times New Roman"/>
              </a:rPr>
              <a:t> </a:t>
            </a:r>
            <a:r>
              <a:rPr lang="en-US" spc="-5" dirty="0">
                <a:solidFill>
                  <a:schemeClr val="bg1"/>
                </a:solidFill>
                <a:latin typeface="Times New Roman"/>
                <a:cs typeface="Times New Roman"/>
              </a:rPr>
              <a:t>a “gel-like”</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consistency</a:t>
            </a:r>
            <a:endParaRPr lang="en-US" dirty="0">
              <a:solidFill>
                <a:schemeClr val="bg1"/>
              </a:solidFill>
              <a:latin typeface="Times New Roman"/>
              <a:cs typeface="Times New Roman"/>
            </a:endParaRPr>
          </a:p>
          <a:p>
            <a:pPr marL="1841500" lvl="2" indent="-229235">
              <a:lnSpc>
                <a:spcPct val="100000"/>
              </a:lnSpc>
              <a:spcBef>
                <a:spcPts val="240"/>
              </a:spcBef>
              <a:buFont typeface="Verdana"/>
              <a:buChar char="o"/>
              <a:tabLst>
                <a:tab pos="1840864" algn="l"/>
                <a:tab pos="1841500" algn="l"/>
              </a:tabLst>
            </a:pPr>
            <a:r>
              <a:rPr lang="en-US" spc="-5" dirty="0">
                <a:solidFill>
                  <a:schemeClr val="bg1"/>
                </a:solidFill>
                <a:latin typeface="Times New Roman"/>
                <a:cs typeface="Times New Roman"/>
              </a:rPr>
              <a:t>Contains</a:t>
            </a:r>
            <a:r>
              <a:rPr lang="en-US" dirty="0">
                <a:solidFill>
                  <a:schemeClr val="bg1"/>
                </a:solidFill>
                <a:latin typeface="Times New Roman"/>
                <a:cs typeface="Times New Roman"/>
              </a:rPr>
              <a:t> </a:t>
            </a:r>
            <a:r>
              <a:rPr lang="en-US" spc="-5" dirty="0">
                <a:solidFill>
                  <a:schemeClr val="bg1"/>
                </a:solidFill>
                <a:latin typeface="Times New Roman"/>
                <a:cs typeface="Times New Roman"/>
              </a:rPr>
              <a:t>the proteins of the </a:t>
            </a:r>
            <a:r>
              <a:rPr lang="en-US" dirty="0">
                <a:solidFill>
                  <a:schemeClr val="bg1"/>
                </a:solidFill>
                <a:latin typeface="Times New Roman"/>
                <a:cs typeface="Times New Roman"/>
              </a:rPr>
              <a:t>TCA</a:t>
            </a:r>
            <a:r>
              <a:rPr lang="en-US" spc="-5" dirty="0">
                <a:solidFill>
                  <a:schemeClr val="bg1"/>
                </a:solidFill>
                <a:latin typeface="Times New Roman"/>
                <a:cs typeface="Times New Roman"/>
              </a:rPr>
              <a:t> cycle</a:t>
            </a:r>
            <a:endParaRPr lang="en-US" dirty="0">
              <a:solidFill>
                <a:schemeClr val="bg1"/>
              </a:solidFill>
              <a:latin typeface="Times New Roman"/>
              <a:cs typeface="Times New Roman"/>
            </a:endParaRPr>
          </a:p>
          <a:p>
            <a:pPr marL="850265" marR="62230" lvl="1" indent="-228600">
              <a:lnSpc>
                <a:spcPts val="1370"/>
              </a:lnSpc>
              <a:spcBef>
                <a:spcPts val="440"/>
              </a:spcBef>
              <a:buFont typeface="Symbol"/>
              <a:buChar char=""/>
              <a:tabLst>
                <a:tab pos="850265" algn="l"/>
                <a:tab pos="850900" algn="l"/>
              </a:tabLst>
            </a:pPr>
            <a:r>
              <a:rPr lang="en-US" spc="-5" dirty="0">
                <a:solidFill>
                  <a:schemeClr val="bg1"/>
                </a:solidFill>
                <a:latin typeface="Times New Roman"/>
                <a:cs typeface="Times New Roman"/>
              </a:rPr>
              <a:t>Other</a:t>
            </a:r>
            <a:r>
              <a:rPr lang="en-US" dirty="0">
                <a:solidFill>
                  <a:schemeClr val="bg1"/>
                </a:solidFill>
                <a:latin typeface="Times New Roman"/>
                <a:cs typeface="Times New Roman"/>
              </a:rPr>
              <a:t> </a:t>
            </a:r>
            <a:r>
              <a:rPr lang="en-US" spc="-5" dirty="0">
                <a:solidFill>
                  <a:schemeClr val="bg1"/>
                </a:solidFill>
                <a:latin typeface="Times New Roman"/>
                <a:cs typeface="Times New Roman"/>
              </a:rPr>
              <a:t>proteins</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responsible</a:t>
            </a:r>
            <a:r>
              <a:rPr lang="en-US" dirty="0">
                <a:solidFill>
                  <a:schemeClr val="bg1"/>
                </a:solidFill>
                <a:latin typeface="Times New Roman"/>
                <a:cs typeface="Times New Roman"/>
              </a:rPr>
              <a:t> </a:t>
            </a:r>
            <a:r>
              <a:rPr lang="en-US" spc="-5" dirty="0">
                <a:solidFill>
                  <a:schemeClr val="bg1"/>
                </a:solidFill>
                <a:latin typeface="Times New Roman"/>
                <a:cs typeface="Times New Roman"/>
              </a:rPr>
              <a:t>for</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further</a:t>
            </a:r>
            <a:r>
              <a:rPr lang="en-US" dirty="0">
                <a:solidFill>
                  <a:schemeClr val="bg1"/>
                </a:solidFill>
                <a:latin typeface="Times New Roman"/>
                <a:cs typeface="Times New Roman"/>
              </a:rPr>
              <a:t> </a:t>
            </a:r>
            <a:r>
              <a:rPr lang="en-US" spc="-5" dirty="0">
                <a:solidFill>
                  <a:schemeClr val="bg1"/>
                </a:solidFill>
                <a:latin typeface="Times New Roman"/>
                <a:cs typeface="Times New Roman"/>
              </a:rPr>
              <a:t>aerobic</a:t>
            </a:r>
            <a:r>
              <a:rPr lang="en-US" spc="5" dirty="0">
                <a:solidFill>
                  <a:schemeClr val="bg1"/>
                </a:solidFill>
                <a:latin typeface="Times New Roman"/>
                <a:cs typeface="Times New Roman"/>
              </a:rPr>
              <a:t> </a:t>
            </a:r>
            <a:r>
              <a:rPr lang="en-US" dirty="0">
                <a:solidFill>
                  <a:schemeClr val="bg1"/>
                </a:solidFill>
                <a:latin typeface="Times New Roman"/>
                <a:cs typeface="Times New Roman"/>
              </a:rPr>
              <a:t>metabolism</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are</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either</a:t>
            </a:r>
            <a:r>
              <a:rPr lang="en-US" dirty="0">
                <a:solidFill>
                  <a:schemeClr val="bg1"/>
                </a:solidFill>
                <a:latin typeface="Times New Roman"/>
                <a:cs typeface="Times New Roman"/>
              </a:rPr>
              <a:t> </a:t>
            </a:r>
            <a:r>
              <a:rPr lang="en-US" spc="-5" dirty="0">
                <a:solidFill>
                  <a:schemeClr val="bg1"/>
                </a:solidFill>
                <a:latin typeface="Times New Roman"/>
                <a:cs typeface="Times New Roman"/>
              </a:rPr>
              <a:t>in</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the</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matrix</a:t>
            </a:r>
            <a:r>
              <a:rPr lang="en-US" spc="20" dirty="0">
                <a:solidFill>
                  <a:schemeClr val="bg1"/>
                </a:solidFill>
                <a:latin typeface="Times New Roman"/>
                <a:cs typeface="Times New Roman"/>
              </a:rPr>
              <a:t> </a:t>
            </a:r>
            <a:r>
              <a:rPr lang="en-US" spc="-5" dirty="0">
                <a:solidFill>
                  <a:schemeClr val="bg1"/>
                </a:solidFill>
                <a:latin typeface="Times New Roman"/>
                <a:cs typeface="Times New Roman"/>
              </a:rPr>
              <a:t>or</a:t>
            </a:r>
            <a:r>
              <a:rPr lang="en-US" dirty="0">
                <a:solidFill>
                  <a:schemeClr val="bg1"/>
                </a:solidFill>
                <a:latin typeface="Times New Roman"/>
                <a:cs typeface="Times New Roman"/>
              </a:rPr>
              <a:t> </a:t>
            </a:r>
            <a:r>
              <a:rPr lang="en-US" spc="-5" dirty="0">
                <a:solidFill>
                  <a:schemeClr val="bg1"/>
                </a:solidFill>
                <a:latin typeface="Times New Roman"/>
                <a:cs typeface="Times New Roman"/>
              </a:rPr>
              <a:t>are </a:t>
            </a:r>
            <a:r>
              <a:rPr lang="en-US" spc="-285" dirty="0">
                <a:solidFill>
                  <a:schemeClr val="bg1"/>
                </a:solidFill>
                <a:latin typeface="Times New Roman"/>
                <a:cs typeface="Times New Roman"/>
              </a:rPr>
              <a:t> </a:t>
            </a:r>
            <a:r>
              <a:rPr lang="en-US" spc="-5" dirty="0">
                <a:solidFill>
                  <a:schemeClr val="bg1"/>
                </a:solidFill>
                <a:latin typeface="Times New Roman"/>
                <a:cs typeface="Times New Roman"/>
              </a:rPr>
              <a:t>bound to</a:t>
            </a:r>
            <a:r>
              <a:rPr lang="en-US" dirty="0">
                <a:solidFill>
                  <a:schemeClr val="bg1"/>
                </a:solidFill>
                <a:latin typeface="Times New Roman"/>
                <a:cs typeface="Times New Roman"/>
              </a:rPr>
              <a:t> </a:t>
            </a:r>
            <a:r>
              <a:rPr lang="en-US" spc="-5" dirty="0">
                <a:solidFill>
                  <a:schemeClr val="bg1"/>
                </a:solidFill>
                <a:latin typeface="Times New Roman"/>
                <a:cs typeface="Times New Roman"/>
              </a:rPr>
              <a:t>the inner membrane</a:t>
            </a:r>
            <a:endParaRPr lang="en-US" dirty="0">
              <a:solidFill>
                <a:schemeClr val="bg1"/>
              </a:solidFill>
              <a:latin typeface="Times New Roman"/>
              <a:cs typeface="Times New Roman"/>
            </a:endParaRPr>
          </a:p>
          <a:p>
            <a:pPr marL="12700">
              <a:lnSpc>
                <a:spcPct val="100000"/>
              </a:lnSpc>
              <a:spcBef>
                <a:spcPts val="229"/>
              </a:spcBef>
            </a:pPr>
            <a:r>
              <a:rPr lang="en-US" b="1" spc="-5" dirty="0">
                <a:solidFill>
                  <a:schemeClr val="bg1"/>
                </a:solidFill>
                <a:latin typeface="Times New Roman"/>
                <a:cs typeface="Times New Roman"/>
              </a:rPr>
              <a:t>Pyruvate</a:t>
            </a:r>
            <a:r>
              <a:rPr lang="en-US" b="1" dirty="0">
                <a:solidFill>
                  <a:schemeClr val="bg1"/>
                </a:solidFill>
                <a:latin typeface="Times New Roman"/>
                <a:cs typeface="Times New Roman"/>
              </a:rPr>
              <a:t> </a:t>
            </a:r>
            <a:r>
              <a:rPr lang="en-US" b="1" spc="-5" dirty="0">
                <a:solidFill>
                  <a:schemeClr val="bg1"/>
                </a:solidFill>
                <a:latin typeface="Times New Roman"/>
                <a:cs typeface="Times New Roman"/>
              </a:rPr>
              <a:t>generated</a:t>
            </a:r>
            <a:r>
              <a:rPr lang="en-US" b="1" spc="15" dirty="0">
                <a:solidFill>
                  <a:schemeClr val="bg1"/>
                </a:solidFill>
                <a:latin typeface="Times New Roman"/>
                <a:cs typeface="Times New Roman"/>
              </a:rPr>
              <a:t> </a:t>
            </a:r>
            <a:r>
              <a:rPr lang="en-US" b="1" spc="-5" dirty="0">
                <a:solidFill>
                  <a:schemeClr val="bg1"/>
                </a:solidFill>
                <a:latin typeface="Times New Roman"/>
                <a:cs typeface="Times New Roman"/>
              </a:rPr>
              <a:t>in</a:t>
            </a:r>
            <a:r>
              <a:rPr lang="en-US" b="1" spc="15" dirty="0">
                <a:solidFill>
                  <a:schemeClr val="bg1"/>
                </a:solidFill>
                <a:latin typeface="Times New Roman"/>
                <a:cs typeface="Times New Roman"/>
              </a:rPr>
              <a:t> </a:t>
            </a:r>
            <a:r>
              <a:rPr lang="en-US" b="1" spc="-5" dirty="0">
                <a:solidFill>
                  <a:schemeClr val="bg1"/>
                </a:solidFill>
                <a:latin typeface="Times New Roman"/>
                <a:cs typeface="Times New Roman"/>
              </a:rPr>
              <a:t>Cytosol</a:t>
            </a:r>
            <a:r>
              <a:rPr lang="en-US" b="1" spc="10" dirty="0">
                <a:solidFill>
                  <a:schemeClr val="bg1"/>
                </a:solidFill>
                <a:latin typeface="Times New Roman"/>
                <a:cs typeface="Times New Roman"/>
              </a:rPr>
              <a:t> </a:t>
            </a:r>
            <a:r>
              <a:rPr lang="en-US" b="1" spc="-5" dirty="0">
                <a:solidFill>
                  <a:schemeClr val="bg1"/>
                </a:solidFill>
                <a:latin typeface="Times New Roman"/>
                <a:cs typeface="Times New Roman"/>
              </a:rPr>
              <a:t>enters</a:t>
            </a:r>
            <a:r>
              <a:rPr lang="en-US" b="1" spc="20" dirty="0">
                <a:solidFill>
                  <a:schemeClr val="bg1"/>
                </a:solidFill>
                <a:latin typeface="Times New Roman"/>
                <a:cs typeface="Times New Roman"/>
              </a:rPr>
              <a:t> </a:t>
            </a:r>
            <a:r>
              <a:rPr lang="en-US" b="1" spc="-5" dirty="0">
                <a:solidFill>
                  <a:schemeClr val="bg1"/>
                </a:solidFill>
                <a:latin typeface="Times New Roman"/>
                <a:cs typeface="Times New Roman"/>
              </a:rPr>
              <a:t>the</a:t>
            </a:r>
            <a:r>
              <a:rPr lang="en-US" b="1" dirty="0">
                <a:solidFill>
                  <a:schemeClr val="bg1"/>
                </a:solidFill>
                <a:latin typeface="Times New Roman"/>
                <a:cs typeface="Times New Roman"/>
              </a:rPr>
              <a:t> </a:t>
            </a:r>
            <a:r>
              <a:rPr lang="en-US" b="1" spc="-5" dirty="0">
                <a:solidFill>
                  <a:schemeClr val="bg1"/>
                </a:solidFill>
                <a:latin typeface="Times New Roman"/>
                <a:cs typeface="Times New Roman"/>
              </a:rPr>
              <a:t>Mitochondrion</a:t>
            </a:r>
            <a:r>
              <a:rPr lang="en-US" b="1" spc="15" dirty="0">
                <a:solidFill>
                  <a:schemeClr val="bg1"/>
                </a:solidFill>
                <a:latin typeface="Times New Roman"/>
                <a:cs typeface="Times New Roman"/>
              </a:rPr>
              <a:t> </a:t>
            </a:r>
            <a:r>
              <a:rPr lang="en-US" b="1" spc="-5" dirty="0">
                <a:solidFill>
                  <a:schemeClr val="bg1"/>
                </a:solidFill>
                <a:latin typeface="Times New Roman"/>
                <a:cs typeface="Times New Roman"/>
              </a:rPr>
              <a:t>(Aerobic</a:t>
            </a:r>
            <a:r>
              <a:rPr lang="en-US" b="1" spc="5" dirty="0">
                <a:solidFill>
                  <a:schemeClr val="bg1"/>
                </a:solidFill>
                <a:latin typeface="Times New Roman"/>
                <a:cs typeface="Times New Roman"/>
              </a:rPr>
              <a:t> </a:t>
            </a:r>
            <a:r>
              <a:rPr lang="en-US" b="1" spc="-5" dirty="0">
                <a:solidFill>
                  <a:schemeClr val="bg1"/>
                </a:solidFill>
                <a:latin typeface="Times New Roman"/>
                <a:cs typeface="Times New Roman"/>
              </a:rPr>
              <a:t>fate</a:t>
            </a:r>
            <a:r>
              <a:rPr lang="en-US" b="1" spc="5" dirty="0">
                <a:solidFill>
                  <a:schemeClr val="bg1"/>
                </a:solidFill>
                <a:latin typeface="Times New Roman"/>
                <a:cs typeface="Times New Roman"/>
              </a:rPr>
              <a:t> </a:t>
            </a:r>
            <a:r>
              <a:rPr lang="en-US" b="1" spc="-5" dirty="0">
                <a:solidFill>
                  <a:schemeClr val="bg1"/>
                </a:solidFill>
                <a:latin typeface="Times New Roman"/>
                <a:cs typeface="Times New Roman"/>
              </a:rPr>
              <a:t>of</a:t>
            </a:r>
            <a:r>
              <a:rPr lang="en-US" b="1" spc="10" dirty="0">
                <a:solidFill>
                  <a:schemeClr val="bg1"/>
                </a:solidFill>
                <a:latin typeface="Times New Roman"/>
                <a:cs typeface="Times New Roman"/>
              </a:rPr>
              <a:t> </a:t>
            </a:r>
            <a:r>
              <a:rPr lang="en-US" b="1" spc="-5" dirty="0">
                <a:solidFill>
                  <a:schemeClr val="bg1"/>
                </a:solidFill>
                <a:latin typeface="Times New Roman"/>
                <a:cs typeface="Times New Roman"/>
              </a:rPr>
              <a:t>Pyruvate) </a:t>
            </a:r>
            <a:r>
              <a:rPr lang="en-US" dirty="0">
                <a:solidFill>
                  <a:schemeClr val="bg1"/>
                </a:solidFill>
                <a:latin typeface="Times New Roman"/>
                <a:cs typeface="Times New Roman"/>
              </a:rPr>
              <a:t>Diffuses through the outer membrane</a:t>
            </a:r>
          </a:p>
          <a:p>
            <a:pPr marL="12700">
              <a:lnSpc>
                <a:spcPct val="100000"/>
              </a:lnSpc>
              <a:spcBef>
                <a:spcPts val="229"/>
              </a:spcBef>
            </a:pPr>
            <a:r>
              <a:rPr lang="en-US" dirty="0">
                <a:solidFill>
                  <a:schemeClr val="bg1"/>
                </a:solidFill>
                <a:latin typeface="Times New Roman"/>
                <a:cs typeface="Times New Roman"/>
              </a:rPr>
              <a:t>Pyruvate translocase transports pyruvate into the mitochondria in symport with H+</a:t>
            </a:r>
          </a:p>
          <a:p>
            <a:pPr marL="12700">
              <a:lnSpc>
                <a:spcPct val="100000"/>
              </a:lnSpc>
              <a:spcBef>
                <a:spcPts val="229"/>
              </a:spcBef>
            </a:pPr>
            <a:r>
              <a:rPr lang="en-US" dirty="0">
                <a:solidFill>
                  <a:schemeClr val="bg1"/>
                </a:solidFill>
                <a:latin typeface="Times New Roman"/>
                <a:cs typeface="Times New Roman"/>
              </a:rPr>
              <a:t>Integral membrane protein in inner membrane</a:t>
            </a:r>
          </a:p>
          <a:p>
            <a:pPr marL="12700">
              <a:lnSpc>
                <a:spcPct val="100000"/>
              </a:lnSpc>
              <a:spcBef>
                <a:spcPts val="229"/>
              </a:spcBef>
            </a:pPr>
            <a:endParaRPr lang="en-US" dirty="0">
              <a:solidFill>
                <a:schemeClr val="bg1"/>
              </a:solidFill>
              <a:latin typeface="Times New Roman"/>
              <a:cs typeface="Times New Roman"/>
            </a:endParaRPr>
          </a:p>
        </p:txBody>
      </p:sp>
    </p:spTree>
    <p:extLst>
      <p:ext uri="{BB962C8B-B14F-4D97-AF65-F5344CB8AC3E}">
        <p14:creationId xmlns:p14="http://schemas.microsoft.com/office/powerpoint/2010/main" val="3513796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E9216F0-FEAB-F048-DCCA-EBBBE85EF055}"/>
              </a:ext>
            </a:extLst>
          </p:cNvPr>
          <p:cNvSpPr txBox="1"/>
          <p:nvPr/>
        </p:nvSpPr>
        <p:spPr>
          <a:xfrm>
            <a:off x="304800" y="365713"/>
            <a:ext cx="11673840" cy="691471"/>
          </a:xfrm>
          <a:prstGeom prst="rect">
            <a:avLst/>
          </a:prstGeom>
          <a:noFill/>
        </p:spPr>
        <p:txBody>
          <a:bodyPr wrap="square">
            <a:spAutoFit/>
          </a:bodyPr>
          <a:lstStyle/>
          <a:p>
            <a:pPr marL="12700" marR="5080">
              <a:lnSpc>
                <a:spcPts val="1380"/>
              </a:lnSpc>
              <a:spcBef>
                <a:spcPts val="195"/>
              </a:spcBef>
            </a:pPr>
            <a:r>
              <a:rPr lang="en-US" sz="1800" b="1" dirty="0">
                <a:solidFill>
                  <a:srgbClr val="FFFF00"/>
                </a:solidFill>
                <a:latin typeface="Times New Roman"/>
                <a:cs typeface="Times New Roman"/>
              </a:rPr>
              <a:t>The</a:t>
            </a:r>
            <a:r>
              <a:rPr lang="en-US" sz="1800" b="1" spc="-5" dirty="0">
                <a:solidFill>
                  <a:srgbClr val="FFFF00"/>
                </a:solidFill>
                <a:latin typeface="Times New Roman"/>
                <a:cs typeface="Times New Roman"/>
              </a:rPr>
              <a:t> pyruvate dehydrogenase complex</a:t>
            </a:r>
            <a:r>
              <a:rPr lang="en-US" sz="1800" b="1" dirty="0">
                <a:solidFill>
                  <a:srgbClr val="FFFF00"/>
                </a:solidFill>
                <a:latin typeface="Times New Roman"/>
                <a:cs typeface="Times New Roman"/>
              </a:rPr>
              <a:t> </a:t>
            </a:r>
            <a:r>
              <a:rPr lang="en-US" sz="1800" b="1" spc="-5" dirty="0">
                <a:solidFill>
                  <a:srgbClr val="FFFF00"/>
                </a:solidFill>
                <a:latin typeface="Times New Roman"/>
                <a:cs typeface="Times New Roman"/>
              </a:rPr>
              <a:t>LINKS</a:t>
            </a:r>
            <a:r>
              <a:rPr lang="en-US" sz="1800" b="1" dirty="0">
                <a:solidFill>
                  <a:srgbClr val="FFFF00"/>
                </a:solidFill>
                <a:latin typeface="Times New Roman"/>
                <a:cs typeface="Times New Roman"/>
              </a:rPr>
              <a:t> </a:t>
            </a:r>
            <a:r>
              <a:rPr lang="en-US" sz="1800" b="1" spc="-5" dirty="0">
                <a:solidFill>
                  <a:srgbClr val="FFFF00"/>
                </a:solidFill>
                <a:latin typeface="Times New Roman"/>
                <a:cs typeface="Times New Roman"/>
              </a:rPr>
              <a:t>GLYCOLYSIS</a:t>
            </a:r>
            <a:r>
              <a:rPr lang="en-US" sz="1800" b="1" dirty="0">
                <a:solidFill>
                  <a:srgbClr val="FFFF00"/>
                </a:solidFill>
                <a:latin typeface="Times New Roman"/>
                <a:cs typeface="Times New Roman"/>
              </a:rPr>
              <a:t> TO </a:t>
            </a:r>
            <a:r>
              <a:rPr lang="en-US" sz="1800" b="1" spc="-5" dirty="0">
                <a:solidFill>
                  <a:srgbClr val="FFFF00"/>
                </a:solidFill>
                <a:latin typeface="Times New Roman"/>
                <a:cs typeface="Times New Roman"/>
              </a:rPr>
              <a:t>THE</a:t>
            </a:r>
            <a:r>
              <a:rPr lang="en-US" sz="1800" b="1" spc="5" dirty="0">
                <a:solidFill>
                  <a:srgbClr val="FFFF00"/>
                </a:solidFill>
                <a:latin typeface="Times New Roman"/>
                <a:cs typeface="Times New Roman"/>
              </a:rPr>
              <a:t> </a:t>
            </a:r>
            <a:r>
              <a:rPr lang="en-US" sz="1800" b="1" spc="-5" dirty="0">
                <a:solidFill>
                  <a:srgbClr val="FFFF00"/>
                </a:solidFill>
                <a:latin typeface="Times New Roman"/>
                <a:cs typeface="Times New Roman"/>
              </a:rPr>
              <a:t>TCA CYCLE! - also</a:t>
            </a:r>
            <a:r>
              <a:rPr lang="en-US" sz="1800" b="1" dirty="0">
                <a:solidFill>
                  <a:srgbClr val="FFFF00"/>
                </a:solidFill>
                <a:latin typeface="Times New Roman"/>
                <a:cs typeface="Times New Roman"/>
              </a:rPr>
              <a:t> </a:t>
            </a:r>
            <a:r>
              <a:rPr lang="en-US" sz="1800" b="1" spc="-5" dirty="0">
                <a:solidFill>
                  <a:srgbClr val="FFFF00"/>
                </a:solidFill>
                <a:latin typeface="Times New Roman"/>
                <a:cs typeface="Times New Roman"/>
              </a:rPr>
              <a:t>occurs</a:t>
            </a:r>
            <a:r>
              <a:rPr lang="en-US" sz="1800" b="1" dirty="0">
                <a:solidFill>
                  <a:srgbClr val="FFFF00"/>
                </a:solidFill>
                <a:latin typeface="Times New Roman"/>
                <a:cs typeface="Times New Roman"/>
              </a:rPr>
              <a:t> </a:t>
            </a:r>
            <a:r>
              <a:rPr lang="en-US" sz="1800" b="1" spc="-5" dirty="0">
                <a:solidFill>
                  <a:srgbClr val="FFFF00"/>
                </a:solidFill>
                <a:latin typeface="Times New Roman"/>
                <a:cs typeface="Times New Roman"/>
              </a:rPr>
              <a:t>in </a:t>
            </a:r>
            <a:r>
              <a:rPr lang="en-US" sz="1800" b="1" spc="-285" dirty="0">
                <a:solidFill>
                  <a:srgbClr val="FFFF00"/>
                </a:solidFill>
                <a:latin typeface="Times New Roman"/>
                <a:cs typeface="Times New Roman"/>
              </a:rPr>
              <a:t> </a:t>
            </a:r>
            <a:r>
              <a:rPr lang="en-US" sz="1800" b="1" spc="-5" dirty="0">
                <a:solidFill>
                  <a:srgbClr val="FFFF00"/>
                </a:solidFill>
                <a:latin typeface="Times New Roman"/>
                <a:cs typeface="Times New Roman"/>
              </a:rPr>
              <a:t>mitochondria</a:t>
            </a:r>
          </a:p>
          <a:p>
            <a:pPr marL="12700" marR="5080">
              <a:lnSpc>
                <a:spcPts val="1380"/>
              </a:lnSpc>
              <a:spcBef>
                <a:spcPts val="195"/>
              </a:spcBef>
            </a:pPr>
            <a:endParaRPr lang="en-US" b="1" spc="-5" dirty="0">
              <a:solidFill>
                <a:srgbClr val="FFFF00"/>
              </a:solidFill>
              <a:latin typeface="Times New Roman"/>
              <a:cs typeface="Times New Roman"/>
            </a:endParaRPr>
          </a:p>
          <a:p>
            <a:pPr marL="12700" marR="5080">
              <a:lnSpc>
                <a:spcPts val="1380"/>
              </a:lnSpc>
              <a:spcBef>
                <a:spcPts val="195"/>
              </a:spcBef>
            </a:pPr>
            <a:r>
              <a:rPr lang="en-US" sz="1800" b="1" spc="-5" dirty="0">
                <a:solidFill>
                  <a:srgbClr val="FFFF00"/>
                </a:solidFill>
                <a:latin typeface="Times New Roman"/>
                <a:cs typeface="Times New Roman"/>
              </a:rPr>
              <a:t>PDH is forming acetyl CoA from pyruvate and NADH. REACTION IS IRREVERSIBLE </a:t>
            </a:r>
            <a:endParaRPr lang="en-US" sz="1800" dirty="0">
              <a:solidFill>
                <a:srgbClr val="FFFF00"/>
              </a:solidFill>
              <a:latin typeface="Times New Roman"/>
              <a:cs typeface="Times New Roman"/>
            </a:endParaRPr>
          </a:p>
        </p:txBody>
      </p:sp>
      <p:sp>
        <p:nvSpPr>
          <p:cNvPr id="5" name="TextBox 4">
            <a:extLst>
              <a:ext uri="{FF2B5EF4-FFF2-40B4-BE49-F238E27FC236}">
                <a16:creationId xmlns:a16="http://schemas.microsoft.com/office/drawing/2014/main" id="{D150AF4F-8A29-62A9-24AB-DAC4B1584557}"/>
              </a:ext>
            </a:extLst>
          </p:cNvPr>
          <p:cNvSpPr txBox="1"/>
          <p:nvPr/>
        </p:nvSpPr>
        <p:spPr>
          <a:xfrm>
            <a:off x="304800" y="1535304"/>
            <a:ext cx="6096000" cy="2202975"/>
          </a:xfrm>
          <a:prstGeom prst="rect">
            <a:avLst/>
          </a:prstGeom>
          <a:noFill/>
        </p:spPr>
        <p:txBody>
          <a:bodyPr wrap="square">
            <a:spAutoFit/>
          </a:bodyPr>
          <a:lstStyle/>
          <a:p>
            <a:pPr marL="240665" marR="1224280" indent="-228600">
              <a:lnSpc>
                <a:spcPts val="1380"/>
              </a:lnSpc>
              <a:spcBef>
                <a:spcPts val="195"/>
              </a:spcBef>
              <a:buFont typeface="Times New Roman"/>
              <a:buChar char="•"/>
              <a:tabLst>
                <a:tab pos="240665" algn="l"/>
                <a:tab pos="241300" algn="l"/>
              </a:tabLst>
            </a:pPr>
            <a:r>
              <a:rPr lang="en-US" sz="1800" b="1" spc="-5" dirty="0">
                <a:solidFill>
                  <a:schemeClr val="bg1"/>
                </a:solidFill>
                <a:latin typeface="Times New Roman"/>
                <a:cs typeface="Times New Roman"/>
              </a:rPr>
              <a:t>Pyruvate dehydrogenase complex </a:t>
            </a:r>
            <a:r>
              <a:rPr lang="en-US" sz="1800" b="1" spc="-10" dirty="0">
                <a:solidFill>
                  <a:schemeClr val="bg1"/>
                </a:solidFill>
                <a:latin typeface="Times New Roman"/>
                <a:cs typeface="Times New Roman"/>
              </a:rPr>
              <a:t>(PDH </a:t>
            </a:r>
            <a:r>
              <a:rPr lang="en-US" sz="1800" b="1" spc="-5" dirty="0">
                <a:solidFill>
                  <a:schemeClr val="bg1"/>
                </a:solidFill>
                <a:latin typeface="Times New Roman"/>
                <a:cs typeface="Times New Roman"/>
              </a:rPr>
              <a:t>complex) is </a:t>
            </a:r>
            <a:r>
              <a:rPr lang="en-US" sz="1800" b="1" spc="-285" dirty="0">
                <a:solidFill>
                  <a:schemeClr val="bg1"/>
                </a:solidFill>
                <a:latin typeface="Times New Roman"/>
                <a:cs typeface="Times New Roman"/>
              </a:rPr>
              <a:t> </a:t>
            </a:r>
            <a:r>
              <a:rPr lang="en-US" sz="1800" b="1" spc="-5" dirty="0">
                <a:solidFill>
                  <a:schemeClr val="bg1"/>
                </a:solidFill>
                <a:latin typeface="Times New Roman"/>
                <a:cs typeface="Times New Roman"/>
              </a:rPr>
              <a:t>a multienzyme complex </a:t>
            </a:r>
            <a:r>
              <a:rPr lang="en-US" sz="1800" b="1" dirty="0">
                <a:solidFill>
                  <a:schemeClr val="bg1"/>
                </a:solidFill>
                <a:latin typeface="Times New Roman"/>
                <a:cs typeface="Times New Roman"/>
              </a:rPr>
              <a:t> </a:t>
            </a:r>
            <a:r>
              <a:rPr lang="en-US" sz="1800" b="1" spc="-5" dirty="0">
                <a:solidFill>
                  <a:schemeClr val="bg1"/>
                </a:solidFill>
                <a:latin typeface="Times New Roman"/>
                <a:cs typeface="Times New Roman"/>
              </a:rPr>
              <a:t>containing:</a:t>
            </a:r>
            <a:endParaRPr lang="en-US" sz="1800" dirty="0">
              <a:solidFill>
                <a:schemeClr val="bg1"/>
              </a:solidFill>
              <a:latin typeface="Times New Roman"/>
              <a:cs typeface="Times New Roman"/>
            </a:endParaRPr>
          </a:p>
          <a:p>
            <a:pPr marL="393065">
              <a:lnSpc>
                <a:spcPct val="100000"/>
              </a:lnSpc>
              <a:spcBef>
                <a:spcPts val="180"/>
              </a:spcBef>
            </a:pPr>
            <a:r>
              <a:rPr lang="en-US" sz="1800" spc="-5" dirty="0">
                <a:solidFill>
                  <a:schemeClr val="bg1"/>
                </a:solidFill>
                <a:latin typeface="Times New Roman"/>
                <a:cs typeface="Times New Roman"/>
              </a:rPr>
              <a:t>3 enzymes</a:t>
            </a:r>
            <a:r>
              <a:rPr lang="en-US" sz="1800" dirty="0">
                <a:solidFill>
                  <a:schemeClr val="bg1"/>
                </a:solidFill>
                <a:latin typeface="Times New Roman"/>
                <a:cs typeface="Times New Roman"/>
              </a:rPr>
              <a:t> </a:t>
            </a:r>
            <a:r>
              <a:rPr lang="en-US" sz="1800" spc="-5" dirty="0">
                <a:solidFill>
                  <a:schemeClr val="bg1"/>
                </a:solidFill>
                <a:latin typeface="Times New Roman"/>
                <a:cs typeface="Times New Roman"/>
              </a:rPr>
              <a:t>+ 5</a:t>
            </a:r>
            <a:r>
              <a:rPr lang="en-US" sz="1800" spc="10" dirty="0">
                <a:solidFill>
                  <a:schemeClr val="bg1"/>
                </a:solidFill>
                <a:latin typeface="Times New Roman"/>
                <a:cs typeface="Times New Roman"/>
              </a:rPr>
              <a:t> </a:t>
            </a:r>
            <a:r>
              <a:rPr lang="en-US" sz="1800" spc="-5" dirty="0">
                <a:solidFill>
                  <a:schemeClr val="bg1"/>
                </a:solidFill>
                <a:latin typeface="Times New Roman"/>
                <a:cs typeface="Times New Roman"/>
              </a:rPr>
              <a:t>coenzymes</a:t>
            </a:r>
            <a:r>
              <a:rPr lang="en-US" sz="1800" dirty="0">
                <a:solidFill>
                  <a:schemeClr val="bg1"/>
                </a:solidFill>
                <a:latin typeface="Times New Roman"/>
                <a:cs typeface="Times New Roman"/>
              </a:rPr>
              <a:t> </a:t>
            </a:r>
            <a:r>
              <a:rPr lang="en-US" sz="1800" spc="-5" dirty="0">
                <a:solidFill>
                  <a:schemeClr val="bg1"/>
                </a:solidFill>
                <a:latin typeface="Times New Roman"/>
                <a:cs typeface="Times New Roman"/>
              </a:rPr>
              <a:t>+</a:t>
            </a:r>
            <a:r>
              <a:rPr lang="en-US" sz="1800" spc="-10" dirty="0">
                <a:solidFill>
                  <a:schemeClr val="bg1"/>
                </a:solidFill>
                <a:latin typeface="Times New Roman"/>
                <a:cs typeface="Times New Roman"/>
              </a:rPr>
              <a:t> </a:t>
            </a:r>
            <a:r>
              <a:rPr lang="en-US" sz="1800" spc="-5" dirty="0">
                <a:solidFill>
                  <a:schemeClr val="bg1"/>
                </a:solidFill>
                <a:latin typeface="Times New Roman"/>
                <a:cs typeface="Times New Roman"/>
              </a:rPr>
              <a:t>other proteins</a:t>
            </a:r>
            <a:endParaRPr lang="en-US" sz="1800" dirty="0">
              <a:solidFill>
                <a:schemeClr val="bg1"/>
              </a:solidFill>
              <a:latin typeface="Times New Roman"/>
              <a:cs typeface="Times New Roman"/>
            </a:endParaRPr>
          </a:p>
          <a:p>
            <a:pPr marL="240665" marR="5080" indent="914400">
              <a:lnSpc>
                <a:spcPct val="116700"/>
              </a:lnSpc>
            </a:pPr>
            <a:r>
              <a:rPr lang="en-US" sz="1800" spc="-5" dirty="0">
                <a:solidFill>
                  <a:schemeClr val="bg1"/>
                </a:solidFill>
                <a:latin typeface="Times New Roman"/>
                <a:cs typeface="Times New Roman"/>
              </a:rPr>
              <a:t>(+ ATP coenzyme as a regulator) </a:t>
            </a:r>
            <a:endParaRPr lang="en-US" spc="-5" dirty="0">
              <a:solidFill>
                <a:schemeClr val="bg1"/>
              </a:solidFill>
              <a:latin typeface="Times New Roman"/>
              <a:cs typeface="Times New Roman"/>
            </a:endParaRPr>
          </a:p>
          <a:p>
            <a:pPr marL="240665" marR="5080" indent="914400">
              <a:lnSpc>
                <a:spcPct val="116700"/>
              </a:lnSpc>
            </a:pPr>
            <a:r>
              <a:rPr lang="en-US" sz="1800" spc="-285" dirty="0">
                <a:solidFill>
                  <a:schemeClr val="bg1"/>
                </a:solidFill>
                <a:latin typeface="Times New Roman"/>
                <a:cs typeface="Times New Roman"/>
              </a:rPr>
              <a:t> </a:t>
            </a:r>
            <a:r>
              <a:rPr lang="en-US" sz="1800" spc="-5" dirty="0">
                <a:solidFill>
                  <a:schemeClr val="bg1"/>
                </a:solidFill>
                <a:latin typeface="Times New Roman"/>
                <a:cs typeface="Times New Roman"/>
              </a:rPr>
              <a:t>E1 = pyruvate dehydrogenase - TPP</a:t>
            </a:r>
            <a:endParaRPr lang="en-US" sz="1800" dirty="0">
              <a:solidFill>
                <a:schemeClr val="bg1"/>
              </a:solidFill>
              <a:latin typeface="Times New Roman"/>
              <a:cs typeface="Times New Roman"/>
            </a:endParaRPr>
          </a:p>
          <a:p>
            <a:pPr marL="240665" marR="471170">
              <a:lnSpc>
                <a:spcPct val="116700"/>
              </a:lnSpc>
            </a:pPr>
            <a:r>
              <a:rPr lang="en-US" spc="-5" dirty="0">
                <a:solidFill>
                  <a:schemeClr val="bg1"/>
                </a:solidFill>
                <a:latin typeface="Times New Roman"/>
                <a:cs typeface="Times New Roman"/>
              </a:rPr>
              <a:t>	  </a:t>
            </a:r>
            <a:r>
              <a:rPr lang="en-US" sz="1800" spc="-5" dirty="0">
                <a:solidFill>
                  <a:schemeClr val="bg1"/>
                </a:solidFill>
                <a:latin typeface="Times New Roman"/>
                <a:cs typeface="Times New Roman"/>
              </a:rPr>
              <a:t>E2</a:t>
            </a:r>
            <a:r>
              <a:rPr lang="en-US" sz="1800" dirty="0">
                <a:solidFill>
                  <a:schemeClr val="bg1"/>
                </a:solidFill>
                <a:latin typeface="Times New Roman"/>
                <a:cs typeface="Times New Roman"/>
              </a:rPr>
              <a:t> </a:t>
            </a:r>
            <a:r>
              <a:rPr lang="en-US" sz="1800" spc="-5" dirty="0">
                <a:solidFill>
                  <a:schemeClr val="bg1"/>
                </a:solidFill>
                <a:latin typeface="Times New Roman"/>
                <a:cs typeface="Times New Roman"/>
              </a:rPr>
              <a:t>= dihydrolipoamide</a:t>
            </a:r>
            <a:r>
              <a:rPr lang="en-US" sz="1800" dirty="0">
                <a:solidFill>
                  <a:schemeClr val="bg1"/>
                </a:solidFill>
                <a:latin typeface="Times New Roman"/>
                <a:cs typeface="Times New Roman"/>
              </a:rPr>
              <a:t> </a:t>
            </a:r>
            <a:r>
              <a:rPr lang="en-US" sz="1800" spc="-5" dirty="0">
                <a:solidFill>
                  <a:schemeClr val="bg1"/>
                </a:solidFill>
                <a:latin typeface="Times New Roman"/>
                <a:cs typeface="Times New Roman"/>
              </a:rPr>
              <a:t>acetyltransferase – CoA </a:t>
            </a:r>
          </a:p>
          <a:p>
            <a:pPr marL="240665" marR="471170">
              <a:lnSpc>
                <a:spcPct val="116700"/>
              </a:lnSpc>
            </a:pPr>
            <a:r>
              <a:rPr lang="en-US" sz="1800" spc="-5" dirty="0">
                <a:solidFill>
                  <a:schemeClr val="bg1"/>
                </a:solidFill>
                <a:latin typeface="Times New Roman"/>
                <a:cs typeface="Times New Roman"/>
              </a:rPr>
              <a:t>E3</a:t>
            </a:r>
            <a:r>
              <a:rPr lang="en-US" sz="1800" dirty="0">
                <a:solidFill>
                  <a:schemeClr val="bg1"/>
                </a:solidFill>
                <a:latin typeface="Times New Roman"/>
                <a:cs typeface="Times New Roman"/>
              </a:rPr>
              <a:t> </a:t>
            </a:r>
            <a:r>
              <a:rPr lang="en-US" sz="1800" spc="-5" dirty="0">
                <a:solidFill>
                  <a:schemeClr val="bg1"/>
                </a:solidFill>
                <a:latin typeface="Times New Roman"/>
                <a:cs typeface="Times New Roman"/>
              </a:rPr>
              <a:t>= dihydrolipoamide dehydrogenase – FAD and NAD</a:t>
            </a:r>
            <a:endParaRPr lang="en-US" sz="1800" dirty="0">
              <a:solidFill>
                <a:schemeClr val="bg1"/>
              </a:solidFill>
              <a:latin typeface="Times New Roman"/>
              <a:cs typeface="Times New Roman"/>
            </a:endParaRPr>
          </a:p>
        </p:txBody>
      </p:sp>
      <p:pic>
        <p:nvPicPr>
          <p:cNvPr id="6" name="object 21">
            <a:extLst>
              <a:ext uri="{FF2B5EF4-FFF2-40B4-BE49-F238E27FC236}">
                <a16:creationId xmlns:a16="http://schemas.microsoft.com/office/drawing/2014/main" id="{A80B9E09-080E-9832-39B1-19F1CE7F76C9}"/>
              </a:ext>
            </a:extLst>
          </p:cNvPr>
          <p:cNvPicPr/>
          <p:nvPr/>
        </p:nvPicPr>
        <p:blipFill>
          <a:blip r:embed="rId2" cstate="print"/>
          <a:stretch>
            <a:fillRect/>
          </a:stretch>
        </p:blipFill>
        <p:spPr>
          <a:xfrm>
            <a:off x="5974080" y="1027176"/>
            <a:ext cx="6217920" cy="3189224"/>
          </a:xfrm>
          <a:prstGeom prst="rect">
            <a:avLst/>
          </a:prstGeom>
        </p:spPr>
      </p:pic>
      <p:pic>
        <p:nvPicPr>
          <p:cNvPr id="7" name="object 20">
            <a:extLst>
              <a:ext uri="{FF2B5EF4-FFF2-40B4-BE49-F238E27FC236}">
                <a16:creationId xmlns:a16="http://schemas.microsoft.com/office/drawing/2014/main" id="{13C7F7BA-1AE6-930C-621B-1D731C0AEA45}"/>
              </a:ext>
            </a:extLst>
          </p:cNvPr>
          <p:cNvPicPr/>
          <p:nvPr/>
        </p:nvPicPr>
        <p:blipFill>
          <a:blip r:embed="rId3" cstate="print"/>
          <a:stretch>
            <a:fillRect/>
          </a:stretch>
        </p:blipFill>
        <p:spPr>
          <a:xfrm>
            <a:off x="616940" y="4606465"/>
            <a:ext cx="5268520" cy="1553040"/>
          </a:xfrm>
          <a:prstGeom prst="rect">
            <a:avLst/>
          </a:prstGeom>
        </p:spPr>
      </p:pic>
    </p:spTree>
    <p:extLst>
      <p:ext uri="{BB962C8B-B14F-4D97-AF65-F5344CB8AC3E}">
        <p14:creationId xmlns:p14="http://schemas.microsoft.com/office/powerpoint/2010/main" val="601882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B787C7-13DD-82AD-117E-B5E154905B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880" y="71120"/>
            <a:ext cx="10149840" cy="6974599"/>
          </a:xfrm>
          <a:prstGeom prst="rect">
            <a:avLst/>
          </a:prstGeom>
        </p:spPr>
      </p:pic>
    </p:spTree>
    <p:extLst>
      <p:ext uri="{BB962C8B-B14F-4D97-AF65-F5344CB8AC3E}">
        <p14:creationId xmlns:p14="http://schemas.microsoft.com/office/powerpoint/2010/main" val="3398454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ED4A860-CB32-761A-DDB2-1C96FEE6B32C}"/>
              </a:ext>
            </a:extLst>
          </p:cNvPr>
          <p:cNvSpPr txBox="1"/>
          <p:nvPr/>
        </p:nvSpPr>
        <p:spPr>
          <a:xfrm>
            <a:off x="284480" y="268806"/>
            <a:ext cx="6048514" cy="2174954"/>
          </a:xfrm>
          <a:prstGeom prst="rect">
            <a:avLst/>
          </a:prstGeom>
          <a:noFill/>
        </p:spPr>
        <p:txBody>
          <a:bodyPr wrap="square">
            <a:spAutoFit/>
          </a:bodyPr>
          <a:lstStyle/>
          <a:p>
            <a:pPr marL="12700">
              <a:lnSpc>
                <a:spcPct val="100000"/>
              </a:lnSpc>
              <a:spcBef>
                <a:spcPts val="385"/>
              </a:spcBef>
            </a:pPr>
            <a:r>
              <a:rPr lang="en-US" b="1" spc="-5" dirty="0">
                <a:solidFill>
                  <a:schemeClr val="bg1"/>
                </a:solidFill>
                <a:latin typeface="Times New Roman"/>
                <a:cs typeface="Times New Roman"/>
              </a:rPr>
              <a:t>Roles of</a:t>
            </a:r>
            <a:r>
              <a:rPr lang="en-US" b="1" spc="5" dirty="0">
                <a:solidFill>
                  <a:schemeClr val="bg1"/>
                </a:solidFill>
                <a:latin typeface="Times New Roman"/>
                <a:cs typeface="Times New Roman"/>
              </a:rPr>
              <a:t> </a:t>
            </a:r>
            <a:r>
              <a:rPr lang="en-US" b="1" spc="-5" dirty="0">
                <a:solidFill>
                  <a:schemeClr val="bg1"/>
                </a:solidFill>
                <a:latin typeface="Times New Roman"/>
                <a:cs typeface="Times New Roman"/>
              </a:rPr>
              <a:t>the coenzymes</a:t>
            </a:r>
            <a:r>
              <a:rPr lang="en-US" b="1" spc="5" dirty="0">
                <a:solidFill>
                  <a:schemeClr val="bg1"/>
                </a:solidFill>
                <a:latin typeface="Times New Roman"/>
                <a:cs typeface="Times New Roman"/>
              </a:rPr>
              <a:t> </a:t>
            </a:r>
            <a:r>
              <a:rPr lang="en-US" b="1" spc="-5" dirty="0">
                <a:solidFill>
                  <a:schemeClr val="bg1"/>
                </a:solidFill>
                <a:latin typeface="Times New Roman"/>
                <a:cs typeface="Times New Roman"/>
              </a:rPr>
              <a:t>of</a:t>
            </a:r>
            <a:r>
              <a:rPr lang="en-US" b="1" spc="5" dirty="0">
                <a:solidFill>
                  <a:schemeClr val="bg1"/>
                </a:solidFill>
                <a:latin typeface="Times New Roman"/>
                <a:cs typeface="Times New Roman"/>
              </a:rPr>
              <a:t> </a:t>
            </a:r>
            <a:r>
              <a:rPr lang="en-US" b="1" spc="-5" dirty="0">
                <a:solidFill>
                  <a:schemeClr val="bg1"/>
                </a:solidFill>
                <a:latin typeface="Times New Roman"/>
                <a:cs typeface="Times New Roman"/>
              </a:rPr>
              <a:t>the </a:t>
            </a:r>
            <a:r>
              <a:rPr lang="en-US" b="1" spc="-10" dirty="0">
                <a:solidFill>
                  <a:schemeClr val="bg1"/>
                </a:solidFill>
                <a:latin typeface="Times New Roman"/>
                <a:cs typeface="Times New Roman"/>
              </a:rPr>
              <a:t>PDH</a:t>
            </a:r>
            <a:r>
              <a:rPr lang="en-US" b="1" spc="-5" dirty="0">
                <a:solidFill>
                  <a:schemeClr val="bg1"/>
                </a:solidFill>
                <a:latin typeface="Times New Roman"/>
                <a:cs typeface="Times New Roman"/>
              </a:rPr>
              <a:t> complex</a:t>
            </a:r>
            <a:endParaRPr lang="en-US" dirty="0">
              <a:solidFill>
                <a:schemeClr val="bg1"/>
              </a:solidFill>
              <a:latin typeface="Times New Roman"/>
              <a:cs typeface="Times New Roman"/>
            </a:endParaRPr>
          </a:p>
          <a:p>
            <a:pPr marL="241300" indent="-228600">
              <a:lnSpc>
                <a:spcPct val="100000"/>
              </a:lnSpc>
              <a:spcBef>
                <a:spcPts val="290"/>
              </a:spcBef>
              <a:buFont typeface="Times New Roman"/>
              <a:buChar char="-"/>
              <a:tabLst>
                <a:tab pos="240665" algn="l"/>
                <a:tab pos="241300" algn="l"/>
              </a:tabLst>
            </a:pPr>
            <a:r>
              <a:rPr lang="en-US" b="1" dirty="0">
                <a:solidFill>
                  <a:schemeClr val="bg1"/>
                </a:solidFill>
                <a:latin typeface="Times New Roman"/>
                <a:cs typeface="Times New Roman"/>
              </a:rPr>
              <a:t>TPP</a:t>
            </a:r>
            <a:r>
              <a:rPr lang="en-US" b="1" spc="-20" dirty="0">
                <a:solidFill>
                  <a:schemeClr val="bg1"/>
                </a:solidFill>
                <a:latin typeface="Times New Roman"/>
                <a:cs typeface="Times New Roman"/>
              </a:rPr>
              <a:t> </a:t>
            </a:r>
            <a:r>
              <a:rPr lang="en-US" b="1" spc="-5" dirty="0">
                <a:solidFill>
                  <a:schemeClr val="bg1"/>
                </a:solidFill>
                <a:latin typeface="Times New Roman"/>
                <a:cs typeface="Times New Roman"/>
              </a:rPr>
              <a:t>(thymine</a:t>
            </a:r>
            <a:r>
              <a:rPr lang="en-US" b="1" spc="-10" dirty="0">
                <a:solidFill>
                  <a:schemeClr val="bg1"/>
                </a:solidFill>
                <a:latin typeface="Times New Roman"/>
                <a:cs typeface="Times New Roman"/>
              </a:rPr>
              <a:t> </a:t>
            </a:r>
            <a:r>
              <a:rPr lang="en-US" b="1" spc="-5" dirty="0">
                <a:solidFill>
                  <a:schemeClr val="bg1"/>
                </a:solidFill>
                <a:latin typeface="Times New Roman"/>
                <a:cs typeface="Times New Roman"/>
              </a:rPr>
              <a:t>pyrophosphate)</a:t>
            </a:r>
          </a:p>
          <a:p>
            <a:pPr marL="12700">
              <a:lnSpc>
                <a:spcPct val="100000"/>
              </a:lnSpc>
              <a:spcBef>
                <a:spcPts val="290"/>
              </a:spcBef>
              <a:tabLst>
                <a:tab pos="240665" algn="l"/>
                <a:tab pos="241300" algn="l"/>
              </a:tabLst>
            </a:pPr>
            <a:endParaRPr lang="en-US" dirty="0">
              <a:solidFill>
                <a:schemeClr val="bg1"/>
              </a:solidFill>
              <a:latin typeface="Times New Roman"/>
              <a:cs typeface="Times New Roman"/>
            </a:endParaRPr>
          </a:p>
          <a:p>
            <a:pPr marL="469900" lvl="1" indent="-152400">
              <a:lnSpc>
                <a:spcPts val="1415"/>
              </a:lnSpc>
              <a:spcBef>
                <a:spcPts val="10"/>
              </a:spcBef>
              <a:buFont typeface="Symbol"/>
              <a:buChar char=""/>
              <a:tabLst>
                <a:tab pos="469900" algn="l"/>
              </a:tabLst>
            </a:pPr>
            <a:r>
              <a:rPr lang="en-US" spc="-5" dirty="0">
                <a:solidFill>
                  <a:schemeClr val="bg1"/>
                </a:solidFill>
                <a:latin typeface="Times New Roman"/>
                <a:cs typeface="Times New Roman"/>
              </a:rPr>
              <a:t>Active</a:t>
            </a:r>
            <a:r>
              <a:rPr lang="en-US" spc="-25" dirty="0">
                <a:solidFill>
                  <a:schemeClr val="bg1"/>
                </a:solidFill>
                <a:latin typeface="Times New Roman"/>
                <a:cs typeface="Times New Roman"/>
              </a:rPr>
              <a:t> </a:t>
            </a:r>
            <a:r>
              <a:rPr lang="en-US" spc="-5" dirty="0">
                <a:solidFill>
                  <a:schemeClr val="bg1"/>
                </a:solidFill>
                <a:latin typeface="Times New Roman"/>
                <a:cs typeface="Times New Roman"/>
              </a:rPr>
              <a:t>form</a:t>
            </a:r>
            <a:r>
              <a:rPr lang="en-US" spc="-15" dirty="0">
                <a:solidFill>
                  <a:schemeClr val="bg1"/>
                </a:solidFill>
                <a:latin typeface="Times New Roman"/>
                <a:cs typeface="Times New Roman"/>
              </a:rPr>
              <a:t> </a:t>
            </a:r>
            <a:r>
              <a:rPr lang="en-US" spc="-5" dirty="0">
                <a:solidFill>
                  <a:schemeClr val="bg1"/>
                </a:solidFill>
                <a:latin typeface="Times New Roman"/>
                <a:cs typeface="Times New Roman"/>
              </a:rPr>
              <a:t>of</a:t>
            </a:r>
            <a:r>
              <a:rPr lang="en-US" spc="-15" dirty="0">
                <a:solidFill>
                  <a:schemeClr val="bg1"/>
                </a:solidFill>
                <a:latin typeface="Times New Roman"/>
                <a:cs typeface="Times New Roman"/>
              </a:rPr>
              <a:t> </a:t>
            </a:r>
            <a:r>
              <a:rPr lang="en-US" b="1" spc="-5" dirty="0">
                <a:solidFill>
                  <a:schemeClr val="bg1"/>
                </a:solidFill>
                <a:latin typeface="Times New Roman"/>
                <a:cs typeface="Times New Roman"/>
              </a:rPr>
              <a:t>thiamine</a:t>
            </a:r>
            <a:endParaRPr lang="en-US" dirty="0">
              <a:solidFill>
                <a:schemeClr val="bg1"/>
              </a:solidFill>
              <a:latin typeface="Times New Roman"/>
              <a:cs typeface="Times New Roman"/>
            </a:endParaRPr>
          </a:p>
          <a:p>
            <a:pPr marL="927100" lvl="2" indent="-228600">
              <a:lnSpc>
                <a:spcPts val="1375"/>
              </a:lnSpc>
              <a:buFont typeface="Verdana"/>
              <a:buChar char="o"/>
              <a:tabLst>
                <a:tab pos="926465" algn="l"/>
                <a:tab pos="927100" algn="l"/>
              </a:tabLst>
            </a:pPr>
            <a:r>
              <a:rPr lang="en-US" b="1" spc="-5" dirty="0">
                <a:solidFill>
                  <a:schemeClr val="bg1"/>
                </a:solidFill>
                <a:latin typeface="Times New Roman"/>
                <a:cs typeface="Times New Roman"/>
              </a:rPr>
              <a:t>Vitamin</a:t>
            </a:r>
            <a:r>
              <a:rPr lang="en-US" b="1" spc="-35" dirty="0">
                <a:solidFill>
                  <a:schemeClr val="bg1"/>
                </a:solidFill>
                <a:latin typeface="Times New Roman"/>
                <a:cs typeface="Times New Roman"/>
              </a:rPr>
              <a:t> </a:t>
            </a:r>
            <a:r>
              <a:rPr lang="en-US" b="1" dirty="0">
                <a:solidFill>
                  <a:schemeClr val="bg1"/>
                </a:solidFill>
                <a:latin typeface="Times New Roman"/>
                <a:cs typeface="Times New Roman"/>
              </a:rPr>
              <a:t>B1</a:t>
            </a:r>
            <a:endParaRPr lang="en-US" dirty="0">
              <a:solidFill>
                <a:schemeClr val="bg1"/>
              </a:solidFill>
              <a:latin typeface="Times New Roman"/>
              <a:cs typeface="Times New Roman"/>
            </a:endParaRPr>
          </a:p>
          <a:p>
            <a:pPr marL="927100" lvl="2" indent="-228600">
              <a:lnSpc>
                <a:spcPts val="1380"/>
              </a:lnSpc>
              <a:buFont typeface="Verdana"/>
              <a:buChar char="o"/>
              <a:tabLst>
                <a:tab pos="926465" algn="l"/>
                <a:tab pos="927100" algn="l"/>
              </a:tabLst>
            </a:pPr>
            <a:r>
              <a:rPr lang="en-US" spc="-5" dirty="0">
                <a:solidFill>
                  <a:schemeClr val="bg1"/>
                </a:solidFill>
                <a:latin typeface="Times New Roman"/>
                <a:cs typeface="Times New Roman"/>
              </a:rPr>
              <a:t>Beans,</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green</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vegetables,</a:t>
            </a:r>
            <a:r>
              <a:rPr lang="en-US" spc="15" dirty="0">
                <a:solidFill>
                  <a:schemeClr val="bg1"/>
                </a:solidFill>
                <a:latin typeface="Times New Roman"/>
                <a:cs typeface="Times New Roman"/>
              </a:rPr>
              <a:t> </a:t>
            </a:r>
            <a:r>
              <a:rPr lang="en-US" spc="-5" dirty="0">
                <a:solidFill>
                  <a:schemeClr val="bg1"/>
                </a:solidFill>
                <a:latin typeface="Times New Roman"/>
                <a:cs typeface="Times New Roman"/>
              </a:rPr>
              <a:t>sweet</a:t>
            </a:r>
            <a:r>
              <a:rPr lang="en-US" dirty="0">
                <a:solidFill>
                  <a:schemeClr val="bg1"/>
                </a:solidFill>
                <a:latin typeface="Times New Roman"/>
                <a:cs typeface="Times New Roman"/>
              </a:rPr>
              <a:t> </a:t>
            </a:r>
            <a:r>
              <a:rPr lang="en-US" spc="-5" dirty="0">
                <a:solidFill>
                  <a:schemeClr val="bg1"/>
                </a:solidFill>
                <a:latin typeface="Times New Roman"/>
                <a:cs typeface="Times New Roman"/>
              </a:rPr>
              <a:t>corn,</a:t>
            </a:r>
            <a:r>
              <a:rPr lang="en-US" spc="10" dirty="0">
                <a:solidFill>
                  <a:schemeClr val="bg1"/>
                </a:solidFill>
                <a:latin typeface="Times New Roman"/>
                <a:cs typeface="Times New Roman"/>
              </a:rPr>
              <a:t> </a:t>
            </a:r>
            <a:r>
              <a:rPr lang="en-US" dirty="0">
                <a:solidFill>
                  <a:schemeClr val="bg1"/>
                </a:solidFill>
                <a:latin typeface="Times New Roman"/>
                <a:cs typeface="Times New Roman"/>
              </a:rPr>
              <a:t>egg</a:t>
            </a:r>
            <a:r>
              <a:rPr lang="en-US" spc="15" dirty="0">
                <a:solidFill>
                  <a:schemeClr val="bg1"/>
                </a:solidFill>
                <a:latin typeface="Times New Roman"/>
                <a:cs typeface="Times New Roman"/>
              </a:rPr>
              <a:t> </a:t>
            </a:r>
            <a:r>
              <a:rPr lang="en-US" spc="-10" dirty="0">
                <a:solidFill>
                  <a:schemeClr val="bg1"/>
                </a:solidFill>
                <a:latin typeface="Times New Roman"/>
                <a:cs typeface="Times New Roman"/>
              </a:rPr>
              <a:t>yolk,</a:t>
            </a:r>
            <a:r>
              <a:rPr lang="en-US" dirty="0">
                <a:solidFill>
                  <a:schemeClr val="bg1"/>
                </a:solidFill>
                <a:latin typeface="Times New Roman"/>
                <a:cs typeface="Times New Roman"/>
              </a:rPr>
              <a:t> </a:t>
            </a:r>
            <a:r>
              <a:rPr lang="en-US" spc="-5" dirty="0">
                <a:solidFill>
                  <a:schemeClr val="bg1"/>
                </a:solidFill>
                <a:latin typeface="Times New Roman"/>
                <a:cs typeface="Times New Roman"/>
              </a:rPr>
              <a:t>liver,</a:t>
            </a:r>
            <a:r>
              <a:rPr lang="en-US" dirty="0">
                <a:solidFill>
                  <a:schemeClr val="bg1"/>
                </a:solidFill>
                <a:latin typeface="Times New Roman"/>
                <a:cs typeface="Times New Roman"/>
              </a:rPr>
              <a:t> </a:t>
            </a:r>
            <a:r>
              <a:rPr lang="en-US" spc="-5" dirty="0">
                <a:solidFill>
                  <a:schemeClr val="bg1"/>
                </a:solidFill>
                <a:latin typeface="Times New Roman"/>
                <a:cs typeface="Times New Roman"/>
              </a:rPr>
              <a:t>corn</a:t>
            </a:r>
            <a:r>
              <a:rPr lang="en-US" spc="5" dirty="0">
                <a:solidFill>
                  <a:schemeClr val="bg1"/>
                </a:solidFill>
                <a:latin typeface="Times New Roman"/>
                <a:cs typeface="Times New Roman"/>
              </a:rPr>
              <a:t> </a:t>
            </a:r>
            <a:r>
              <a:rPr lang="en-US" dirty="0">
                <a:solidFill>
                  <a:schemeClr val="bg1"/>
                </a:solidFill>
                <a:latin typeface="Times New Roman"/>
                <a:cs typeface="Times New Roman"/>
              </a:rPr>
              <a:t>meal, </a:t>
            </a:r>
            <a:r>
              <a:rPr lang="en-US" spc="-5" dirty="0">
                <a:solidFill>
                  <a:schemeClr val="bg1"/>
                </a:solidFill>
                <a:latin typeface="Times New Roman"/>
                <a:cs typeface="Times New Roman"/>
              </a:rPr>
              <a:t>brown</a:t>
            </a:r>
            <a:r>
              <a:rPr lang="en-US" spc="15" dirty="0">
                <a:solidFill>
                  <a:schemeClr val="bg1"/>
                </a:solidFill>
                <a:latin typeface="Times New Roman"/>
                <a:cs typeface="Times New Roman"/>
              </a:rPr>
              <a:t> </a:t>
            </a:r>
            <a:r>
              <a:rPr lang="en-US" spc="-5" dirty="0">
                <a:solidFill>
                  <a:schemeClr val="bg1"/>
                </a:solidFill>
                <a:latin typeface="Times New Roman"/>
                <a:cs typeface="Times New Roman"/>
              </a:rPr>
              <a:t>rice</a:t>
            </a:r>
            <a:endParaRPr lang="en-US" dirty="0">
              <a:solidFill>
                <a:schemeClr val="bg1"/>
              </a:solidFill>
              <a:latin typeface="Times New Roman"/>
              <a:cs typeface="Times New Roman"/>
            </a:endParaRPr>
          </a:p>
          <a:p>
            <a:pPr marL="927100" lvl="2" indent="-228600">
              <a:lnSpc>
                <a:spcPts val="1420"/>
              </a:lnSpc>
              <a:buFont typeface="Verdana"/>
              <a:buChar char="o"/>
              <a:tabLst>
                <a:tab pos="926465" algn="l"/>
                <a:tab pos="927100" algn="l"/>
              </a:tabLst>
            </a:pPr>
            <a:r>
              <a:rPr lang="en-US" b="1" spc="-5" dirty="0">
                <a:solidFill>
                  <a:schemeClr val="bg1"/>
                </a:solidFill>
                <a:latin typeface="Times New Roman"/>
                <a:cs typeface="Times New Roman"/>
              </a:rPr>
              <a:t>Deficiency</a:t>
            </a:r>
            <a:r>
              <a:rPr lang="en-US" b="1" spc="-15" dirty="0">
                <a:solidFill>
                  <a:schemeClr val="bg1"/>
                </a:solidFill>
                <a:latin typeface="Times New Roman"/>
                <a:cs typeface="Times New Roman"/>
              </a:rPr>
              <a:t> </a:t>
            </a:r>
            <a:r>
              <a:rPr lang="en-US" b="1" spc="-5" dirty="0">
                <a:solidFill>
                  <a:schemeClr val="bg1"/>
                </a:solidFill>
                <a:latin typeface="Times New Roman"/>
                <a:cs typeface="Times New Roman"/>
              </a:rPr>
              <a:t>=</a:t>
            </a:r>
            <a:r>
              <a:rPr lang="en-US" b="1" spc="-15" dirty="0">
                <a:solidFill>
                  <a:schemeClr val="bg1"/>
                </a:solidFill>
                <a:latin typeface="Times New Roman"/>
                <a:cs typeface="Times New Roman"/>
              </a:rPr>
              <a:t> </a:t>
            </a:r>
            <a:r>
              <a:rPr lang="en-US" b="1" spc="-5" dirty="0">
                <a:solidFill>
                  <a:schemeClr val="bg1"/>
                </a:solidFill>
                <a:latin typeface="Times New Roman"/>
                <a:cs typeface="Times New Roman"/>
              </a:rPr>
              <a:t>beriberi</a:t>
            </a:r>
            <a:endParaRPr lang="en-US" dirty="0">
              <a:solidFill>
                <a:schemeClr val="bg1"/>
              </a:solidFill>
              <a:latin typeface="Times New Roman"/>
              <a:cs typeface="Times New Roman"/>
            </a:endParaRPr>
          </a:p>
          <a:p>
            <a:pPr marL="469900" lvl="1" indent="-152400">
              <a:lnSpc>
                <a:spcPct val="100000"/>
              </a:lnSpc>
              <a:spcBef>
                <a:spcPts val="15"/>
              </a:spcBef>
              <a:buFont typeface="Symbol"/>
              <a:buChar char=""/>
              <a:tabLst>
                <a:tab pos="469900" algn="l"/>
              </a:tabLst>
            </a:pPr>
            <a:r>
              <a:rPr lang="en-US" dirty="0">
                <a:solidFill>
                  <a:schemeClr val="bg1"/>
                </a:solidFill>
                <a:latin typeface="Times New Roman"/>
                <a:cs typeface="Times New Roman"/>
              </a:rPr>
              <a:t>TPP</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often</a:t>
            </a:r>
            <a:r>
              <a:rPr lang="en-US" spc="5" dirty="0">
                <a:solidFill>
                  <a:schemeClr val="bg1"/>
                </a:solidFill>
                <a:latin typeface="Times New Roman"/>
                <a:cs typeface="Times New Roman"/>
              </a:rPr>
              <a:t> </a:t>
            </a:r>
            <a:r>
              <a:rPr lang="en-US" spc="-5" dirty="0">
                <a:solidFill>
                  <a:schemeClr val="bg1"/>
                </a:solidFill>
                <a:latin typeface="Times New Roman"/>
                <a:cs typeface="Times New Roman"/>
              </a:rPr>
              <a:t>used</a:t>
            </a:r>
            <a:r>
              <a:rPr lang="en-US" dirty="0">
                <a:solidFill>
                  <a:schemeClr val="bg1"/>
                </a:solidFill>
                <a:latin typeface="Times New Roman"/>
                <a:cs typeface="Times New Roman"/>
              </a:rPr>
              <a:t> </a:t>
            </a:r>
            <a:r>
              <a:rPr lang="en-US" spc="-5" dirty="0">
                <a:solidFill>
                  <a:schemeClr val="bg1"/>
                </a:solidFill>
                <a:latin typeface="Times New Roman"/>
                <a:cs typeface="Times New Roman"/>
              </a:rPr>
              <a:t>for</a:t>
            </a:r>
            <a:r>
              <a:rPr lang="en-US" dirty="0">
                <a:solidFill>
                  <a:schemeClr val="bg1"/>
                </a:solidFill>
                <a:latin typeface="Times New Roman"/>
                <a:cs typeface="Times New Roman"/>
              </a:rPr>
              <a:t> </a:t>
            </a:r>
            <a:r>
              <a:rPr lang="en-US" b="1" spc="-5" dirty="0">
                <a:solidFill>
                  <a:schemeClr val="bg1"/>
                </a:solidFill>
                <a:latin typeface="Times New Roman"/>
                <a:cs typeface="Times New Roman"/>
              </a:rPr>
              <a:t>decarboxylation</a:t>
            </a:r>
            <a:r>
              <a:rPr lang="en-US" b="1" spc="5" dirty="0">
                <a:solidFill>
                  <a:schemeClr val="bg1"/>
                </a:solidFill>
                <a:latin typeface="Times New Roman"/>
                <a:cs typeface="Times New Roman"/>
              </a:rPr>
              <a:t> </a:t>
            </a:r>
            <a:r>
              <a:rPr lang="en-US" spc="-5" dirty="0">
                <a:solidFill>
                  <a:schemeClr val="bg1"/>
                </a:solidFill>
                <a:latin typeface="Times New Roman"/>
                <a:cs typeface="Times New Roman"/>
              </a:rPr>
              <a:t>reactions</a:t>
            </a:r>
            <a:endParaRPr lang="en-US" dirty="0">
              <a:solidFill>
                <a:schemeClr val="bg1"/>
              </a:solidFill>
              <a:latin typeface="Times New Roman"/>
              <a:cs typeface="Times New Roman"/>
            </a:endParaRPr>
          </a:p>
        </p:txBody>
      </p:sp>
      <p:pic>
        <p:nvPicPr>
          <p:cNvPr id="4" name="object 9">
            <a:extLst>
              <a:ext uri="{FF2B5EF4-FFF2-40B4-BE49-F238E27FC236}">
                <a16:creationId xmlns:a16="http://schemas.microsoft.com/office/drawing/2014/main" id="{AFDD08E4-125D-77C7-B814-C9111606F3F7}"/>
              </a:ext>
            </a:extLst>
          </p:cNvPr>
          <p:cNvPicPr/>
          <p:nvPr/>
        </p:nvPicPr>
        <p:blipFill>
          <a:blip r:embed="rId2" cstate="print"/>
          <a:stretch>
            <a:fillRect/>
          </a:stretch>
        </p:blipFill>
        <p:spPr>
          <a:xfrm>
            <a:off x="6332994" y="94295"/>
            <a:ext cx="4968710" cy="2208503"/>
          </a:xfrm>
          <a:prstGeom prst="rect">
            <a:avLst/>
          </a:prstGeom>
        </p:spPr>
      </p:pic>
      <p:sp>
        <p:nvSpPr>
          <p:cNvPr id="6" name="TextBox 5">
            <a:extLst>
              <a:ext uri="{FF2B5EF4-FFF2-40B4-BE49-F238E27FC236}">
                <a16:creationId xmlns:a16="http://schemas.microsoft.com/office/drawing/2014/main" id="{817A85C0-0262-CD3F-3674-610DF0A8CE2C}"/>
              </a:ext>
            </a:extLst>
          </p:cNvPr>
          <p:cNvSpPr txBox="1"/>
          <p:nvPr/>
        </p:nvSpPr>
        <p:spPr>
          <a:xfrm>
            <a:off x="0" y="2750421"/>
            <a:ext cx="6096000" cy="1504514"/>
          </a:xfrm>
          <a:prstGeom prst="rect">
            <a:avLst/>
          </a:prstGeom>
          <a:noFill/>
        </p:spPr>
        <p:txBody>
          <a:bodyPr wrap="square">
            <a:spAutoFit/>
          </a:bodyPr>
          <a:lstStyle/>
          <a:p>
            <a:pPr marL="241300" indent="-228600">
              <a:lnSpc>
                <a:spcPct val="100000"/>
              </a:lnSpc>
              <a:spcBef>
                <a:spcPts val="505"/>
              </a:spcBef>
              <a:buFont typeface="Times New Roman"/>
              <a:buChar char="-"/>
              <a:tabLst>
                <a:tab pos="240665" algn="l"/>
                <a:tab pos="241300" algn="l"/>
              </a:tabLst>
            </a:pPr>
            <a:r>
              <a:rPr lang="en-US" b="1" dirty="0">
                <a:solidFill>
                  <a:schemeClr val="bg1"/>
                </a:solidFill>
                <a:latin typeface="Times New Roman"/>
                <a:cs typeface="Times New Roman"/>
              </a:rPr>
              <a:t>Lipoic</a:t>
            </a:r>
            <a:r>
              <a:rPr lang="en-US" b="1" spc="-45" dirty="0">
                <a:solidFill>
                  <a:schemeClr val="bg1"/>
                </a:solidFill>
                <a:latin typeface="Times New Roman"/>
                <a:cs typeface="Times New Roman"/>
              </a:rPr>
              <a:t> </a:t>
            </a:r>
            <a:r>
              <a:rPr lang="en-US" b="1" spc="-5" dirty="0">
                <a:solidFill>
                  <a:schemeClr val="bg1"/>
                </a:solidFill>
                <a:latin typeface="Times New Roman"/>
                <a:cs typeface="Times New Roman"/>
              </a:rPr>
              <a:t>Acid</a:t>
            </a:r>
            <a:endParaRPr lang="en-US" dirty="0">
              <a:solidFill>
                <a:schemeClr val="bg1"/>
              </a:solidFill>
              <a:latin typeface="Times New Roman"/>
              <a:cs typeface="Times New Roman"/>
            </a:endParaRPr>
          </a:p>
          <a:p>
            <a:pPr marL="774700" lvl="1" indent="-228600">
              <a:lnSpc>
                <a:spcPct val="100000"/>
              </a:lnSpc>
              <a:spcBef>
                <a:spcPts val="409"/>
              </a:spcBef>
              <a:buFont typeface="Symbol"/>
              <a:buChar char=""/>
              <a:tabLst>
                <a:tab pos="774065" algn="l"/>
                <a:tab pos="774700" algn="l"/>
              </a:tabLst>
            </a:pPr>
            <a:r>
              <a:rPr lang="en-US" spc="-5" dirty="0">
                <a:solidFill>
                  <a:schemeClr val="bg1"/>
                </a:solidFill>
                <a:latin typeface="Times New Roman"/>
                <a:cs typeface="Times New Roman"/>
              </a:rPr>
              <a:t>Acetyl</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transfer</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and</a:t>
            </a:r>
            <a:r>
              <a:rPr lang="en-US" spc="-10" dirty="0">
                <a:solidFill>
                  <a:schemeClr val="bg1"/>
                </a:solidFill>
                <a:latin typeface="Times New Roman"/>
                <a:cs typeface="Times New Roman"/>
              </a:rPr>
              <a:t> </a:t>
            </a:r>
            <a:r>
              <a:rPr lang="en-US" dirty="0">
                <a:solidFill>
                  <a:schemeClr val="bg1"/>
                </a:solidFill>
                <a:latin typeface="Times New Roman"/>
                <a:cs typeface="Times New Roman"/>
              </a:rPr>
              <a:t>oxidation</a:t>
            </a:r>
            <a:r>
              <a:rPr lang="en-US" spc="-5" dirty="0">
                <a:solidFill>
                  <a:schemeClr val="bg1"/>
                </a:solidFill>
                <a:latin typeface="Times New Roman"/>
                <a:cs typeface="Times New Roman"/>
              </a:rPr>
              <a:t> reactions</a:t>
            </a:r>
            <a:endParaRPr lang="en-US" dirty="0">
              <a:solidFill>
                <a:schemeClr val="bg1"/>
              </a:solidFill>
              <a:latin typeface="Times New Roman"/>
              <a:cs typeface="Times New Roman"/>
            </a:endParaRPr>
          </a:p>
          <a:p>
            <a:pPr lvl="1">
              <a:lnSpc>
                <a:spcPct val="100000"/>
              </a:lnSpc>
              <a:spcBef>
                <a:spcPts val="20"/>
              </a:spcBef>
              <a:buFont typeface="Symbol"/>
              <a:buChar char=""/>
            </a:pPr>
            <a:endParaRPr lang="en-US" dirty="0">
              <a:solidFill>
                <a:schemeClr val="bg1"/>
              </a:solidFill>
              <a:latin typeface="Times New Roman"/>
              <a:cs typeface="Times New Roman"/>
            </a:endParaRPr>
          </a:p>
          <a:p>
            <a:pPr marL="241300" indent="-228600">
              <a:lnSpc>
                <a:spcPct val="100000"/>
              </a:lnSpc>
              <a:buFont typeface="Times New Roman"/>
              <a:buChar char="-"/>
              <a:tabLst>
                <a:tab pos="240665" algn="l"/>
                <a:tab pos="241300" algn="l"/>
              </a:tabLst>
            </a:pPr>
            <a:r>
              <a:rPr lang="en-US" b="1" spc="-5" dirty="0">
                <a:solidFill>
                  <a:schemeClr val="bg1"/>
                </a:solidFill>
                <a:latin typeface="Times New Roman"/>
                <a:cs typeface="Times New Roman"/>
              </a:rPr>
              <a:t>FAD</a:t>
            </a:r>
            <a:r>
              <a:rPr lang="en-US" b="1" spc="-30" dirty="0">
                <a:solidFill>
                  <a:schemeClr val="bg1"/>
                </a:solidFill>
                <a:latin typeface="Times New Roman"/>
                <a:cs typeface="Times New Roman"/>
              </a:rPr>
              <a:t> </a:t>
            </a:r>
            <a:r>
              <a:rPr lang="en-US" b="1" dirty="0">
                <a:solidFill>
                  <a:schemeClr val="bg1"/>
                </a:solidFill>
                <a:latin typeface="Times New Roman"/>
                <a:cs typeface="Times New Roman"/>
              </a:rPr>
              <a:t>and</a:t>
            </a:r>
            <a:r>
              <a:rPr lang="en-US" b="1" spc="-20" dirty="0">
                <a:solidFill>
                  <a:schemeClr val="bg1"/>
                </a:solidFill>
                <a:latin typeface="Times New Roman"/>
                <a:cs typeface="Times New Roman"/>
              </a:rPr>
              <a:t> </a:t>
            </a:r>
            <a:r>
              <a:rPr lang="en-US" b="1" spc="-10" dirty="0">
                <a:solidFill>
                  <a:schemeClr val="bg1"/>
                </a:solidFill>
                <a:latin typeface="Times New Roman"/>
                <a:cs typeface="Times New Roman"/>
              </a:rPr>
              <a:t>NAD+</a:t>
            </a:r>
            <a:endParaRPr lang="en-US" dirty="0">
              <a:solidFill>
                <a:schemeClr val="bg1"/>
              </a:solidFill>
              <a:latin typeface="Times New Roman"/>
              <a:cs typeface="Times New Roman"/>
            </a:endParaRPr>
          </a:p>
          <a:p>
            <a:pPr marL="771525" marR="5080" lvl="1" indent="-228600">
              <a:lnSpc>
                <a:spcPts val="1370"/>
              </a:lnSpc>
              <a:spcBef>
                <a:spcPts val="500"/>
              </a:spcBef>
              <a:buFont typeface="Symbol"/>
              <a:buChar char=""/>
              <a:tabLst>
                <a:tab pos="771525" algn="l"/>
                <a:tab pos="772160" algn="l"/>
              </a:tabLst>
            </a:pPr>
            <a:r>
              <a:rPr lang="en-US" spc="-5" dirty="0">
                <a:solidFill>
                  <a:schemeClr val="bg1"/>
                </a:solidFill>
                <a:latin typeface="Times New Roman"/>
                <a:cs typeface="Times New Roman"/>
              </a:rPr>
              <a:t>Oxidizing</a:t>
            </a:r>
            <a:r>
              <a:rPr lang="en-US" spc="-20" dirty="0">
                <a:solidFill>
                  <a:schemeClr val="bg1"/>
                </a:solidFill>
                <a:latin typeface="Times New Roman"/>
                <a:cs typeface="Times New Roman"/>
              </a:rPr>
              <a:t> </a:t>
            </a:r>
            <a:r>
              <a:rPr lang="en-US" spc="-5" dirty="0">
                <a:solidFill>
                  <a:schemeClr val="bg1"/>
                </a:solidFill>
                <a:latin typeface="Times New Roman"/>
                <a:cs typeface="Times New Roman"/>
              </a:rPr>
              <a:t>agent/electron</a:t>
            </a:r>
            <a:r>
              <a:rPr lang="en-US" spc="10" dirty="0">
                <a:solidFill>
                  <a:schemeClr val="bg1"/>
                </a:solidFill>
                <a:latin typeface="Times New Roman"/>
                <a:cs typeface="Times New Roman"/>
              </a:rPr>
              <a:t> </a:t>
            </a:r>
            <a:r>
              <a:rPr lang="en-US" spc="-5" dirty="0">
                <a:solidFill>
                  <a:schemeClr val="bg1"/>
                </a:solidFill>
                <a:latin typeface="Times New Roman"/>
                <a:cs typeface="Times New Roman"/>
              </a:rPr>
              <a:t>acceptors get </a:t>
            </a:r>
            <a:r>
              <a:rPr lang="en-US" spc="-285" dirty="0">
                <a:solidFill>
                  <a:schemeClr val="bg1"/>
                </a:solidFill>
                <a:latin typeface="Times New Roman"/>
                <a:cs typeface="Times New Roman"/>
              </a:rPr>
              <a:t> </a:t>
            </a:r>
            <a:r>
              <a:rPr lang="en-US" spc="-5" dirty="0">
                <a:solidFill>
                  <a:schemeClr val="bg1"/>
                </a:solidFill>
                <a:latin typeface="Times New Roman"/>
                <a:cs typeface="Times New Roman"/>
              </a:rPr>
              <a:t>reduced</a:t>
            </a:r>
            <a:r>
              <a:rPr lang="en-US" spc="5" dirty="0">
                <a:solidFill>
                  <a:schemeClr val="bg1"/>
                </a:solidFill>
                <a:latin typeface="Times New Roman"/>
                <a:cs typeface="Times New Roman"/>
              </a:rPr>
              <a:t> </a:t>
            </a:r>
            <a:endParaRPr lang="en-US" dirty="0">
              <a:solidFill>
                <a:schemeClr val="bg1"/>
              </a:solidFill>
              <a:latin typeface="Times New Roman"/>
              <a:cs typeface="Times New Roman"/>
            </a:endParaRPr>
          </a:p>
        </p:txBody>
      </p:sp>
      <p:pic>
        <p:nvPicPr>
          <p:cNvPr id="7" name="object 10">
            <a:extLst>
              <a:ext uri="{FF2B5EF4-FFF2-40B4-BE49-F238E27FC236}">
                <a16:creationId xmlns:a16="http://schemas.microsoft.com/office/drawing/2014/main" id="{BBBD8F4A-A96C-5323-2BC8-CA244E024140}"/>
              </a:ext>
            </a:extLst>
          </p:cNvPr>
          <p:cNvPicPr/>
          <p:nvPr/>
        </p:nvPicPr>
        <p:blipFill>
          <a:blip r:embed="rId3" cstate="print"/>
          <a:stretch>
            <a:fillRect/>
          </a:stretch>
        </p:blipFill>
        <p:spPr>
          <a:xfrm>
            <a:off x="7117895" y="2302798"/>
            <a:ext cx="1846014" cy="1178832"/>
          </a:xfrm>
          <a:prstGeom prst="rect">
            <a:avLst/>
          </a:prstGeom>
        </p:spPr>
      </p:pic>
      <p:sp>
        <p:nvSpPr>
          <p:cNvPr id="9" name="TextBox 8">
            <a:extLst>
              <a:ext uri="{FF2B5EF4-FFF2-40B4-BE49-F238E27FC236}">
                <a16:creationId xmlns:a16="http://schemas.microsoft.com/office/drawing/2014/main" id="{08004266-7ECB-FD0E-B044-6D554F4E2567}"/>
              </a:ext>
            </a:extLst>
          </p:cNvPr>
          <p:cNvSpPr txBox="1"/>
          <p:nvPr/>
        </p:nvSpPr>
        <p:spPr>
          <a:xfrm>
            <a:off x="71120" y="4726678"/>
            <a:ext cx="6024880" cy="1251625"/>
          </a:xfrm>
          <a:prstGeom prst="rect">
            <a:avLst/>
          </a:prstGeom>
          <a:noFill/>
        </p:spPr>
        <p:txBody>
          <a:bodyPr wrap="square">
            <a:spAutoFit/>
          </a:bodyPr>
          <a:lstStyle/>
          <a:p>
            <a:pPr marL="241300" indent="-228600">
              <a:lnSpc>
                <a:spcPct val="100000"/>
              </a:lnSpc>
              <a:spcBef>
                <a:spcPts val="530"/>
              </a:spcBef>
              <a:buFont typeface="Symbol"/>
              <a:buChar char=""/>
              <a:tabLst>
                <a:tab pos="240665" algn="l"/>
                <a:tab pos="241300" algn="l"/>
              </a:tabLst>
            </a:pPr>
            <a:r>
              <a:rPr lang="en-US" sz="1800" b="1" spc="-5" dirty="0">
                <a:solidFill>
                  <a:schemeClr val="bg1"/>
                </a:solidFill>
                <a:latin typeface="Times New Roman"/>
                <a:cs typeface="Times New Roman"/>
              </a:rPr>
              <a:t>Coenzyme</a:t>
            </a:r>
            <a:r>
              <a:rPr lang="en-US" sz="1800" b="1" spc="-15" dirty="0">
                <a:solidFill>
                  <a:schemeClr val="bg1"/>
                </a:solidFill>
                <a:latin typeface="Times New Roman"/>
                <a:cs typeface="Times New Roman"/>
              </a:rPr>
              <a:t> </a:t>
            </a:r>
            <a:r>
              <a:rPr lang="en-US" sz="1800" b="1" spc="-5" dirty="0">
                <a:solidFill>
                  <a:schemeClr val="bg1"/>
                </a:solidFill>
                <a:latin typeface="Times New Roman"/>
                <a:cs typeface="Times New Roman"/>
              </a:rPr>
              <a:t>A</a:t>
            </a:r>
            <a:r>
              <a:rPr lang="en-US" sz="1800" b="1" spc="-20" dirty="0">
                <a:solidFill>
                  <a:schemeClr val="bg1"/>
                </a:solidFill>
                <a:latin typeface="Times New Roman"/>
                <a:cs typeface="Times New Roman"/>
              </a:rPr>
              <a:t> </a:t>
            </a:r>
            <a:r>
              <a:rPr lang="en-US" sz="1800" b="1" spc="-5" dirty="0">
                <a:solidFill>
                  <a:schemeClr val="bg1"/>
                </a:solidFill>
                <a:latin typeface="Times New Roman"/>
                <a:cs typeface="Times New Roman"/>
              </a:rPr>
              <a:t>(CoA-SH) </a:t>
            </a:r>
            <a:r>
              <a:rPr lang="en-US" sz="1800" spc="-5" dirty="0">
                <a:solidFill>
                  <a:schemeClr val="bg1"/>
                </a:solidFill>
                <a:latin typeface="Times New Roman"/>
                <a:cs typeface="Times New Roman"/>
              </a:rPr>
              <a:t>Synthesized</a:t>
            </a:r>
            <a:r>
              <a:rPr lang="en-US" sz="1800" dirty="0">
                <a:solidFill>
                  <a:schemeClr val="bg1"/>
                </a:solidFill>
                <a:latin typeface="Times New Roman"/>
                <a:cs typeface="Times New Roman"/>
              </a:rPr>
              <a:t> </a:t>
            </a:r>
            <a:r>
              <a:rPr lang="en-US" sz="1800" spc="-5" dirty="0">
                <a:solidFill>
                  <a:schemeClr val="bg1"/>
                </a:solidFill>
                <a:latin typeface="Times New Roman"/>
                <a:cs typeface="Times New Roman"/>
              </a:rPr>
              <a:t>from</a:t>
            </a:r>
            <a:r>
              <a:rPr lang="en-US" sz="1800" spc="5" dirty="0">
                <a:solidFill>
                  <a:schemeClr val="bg1"/>
                </a:solidFill>
                <a:latin typeface="Times New Roman"/>
                <a:cs typeface="Times New Roman"/>
              </a:rPr>
              <a:t> </a:t>
            </a:r>
            <a:r>
              <a:rPr lang="en-US" sz="1800" spc="-5" dirty="0">
                <a:solidFill>
                  <a:schemeClr val="bg1"/>
                </a:solidFill>
                <a:latin typeface="Times New Roman"/>
                <a:cs typeface="Times New Roman"/>
              </a:rPr>
              <a:t>the vitamin</a:t>
            </a:r>
            <a:r>
              <a:rPr lang="en-US" sz="1800" spc="5" dirty="0">
                <a:solidFill>
                  <a:schemeClr val="bg1"/>
                </a:solidFill>
                <a:latin typeface="Times New Roman"/>
                <a:cs typeface="Times New Roman"/>
              </a:rPr>
              <a:t> </a:t>
            </a:r>
            <a:r>
              <a:rPr lang="en-US" sz="1800" spc="-5" dirty="0">
                <a:solidFill>
                  <a:schemeClr val="bg1"/>
                </a:solidFill>
                <a:latin typeface="Times New Roman"/>
                <a:cs typeface="Times New Roman"/>
              </a:rPr>
              <a:t>pantothenic acid</a:t>
            </a:r>
            <a:endParaRPr lang="en-US" sz="1800" dirty="0">
              <a:solidFill>
                <a:schemeClr val="bg1"/>
              </a:solidFill>
              <a:latin typeface="Times New Roman"/>
              <a:cs typeface="Times New Roman"/>
            </a:endParaRPr>
          </a:p>
          <a:p>
            <a:pPr marL="241300" indent="-228600">
              <a:lnSpc>
                <a:spcPct val="100000"/>
              </a:lnSpc>
              <a:spcBef>
                <a:spcPts val="430"/>
              </a:spcBef>
              <a:buFont typeface="Symbol"/>
              <a:buChar char=""/>
              <a:tabLst>
                <a:tab pos="240665" algn="l"/>
                <a:tab pos="241300" algn="l"/>
              </a:tabLst>
            </a:pPr>
            <a:r>
              <a:rPr lang="en-US" sz="1800" spc="-5" dirty="0">
                <a:solidFill>
                  <a:schemeClr val="bg1"/>
                </a:solidFill>
                <a:latin typeface="Times New Roman"/>
                <a:cs typeface="Times New Roman"/>
              </a:rPr>
              <a:t>Has a</a:t>
            </a:r>
            <a:r>
              <a:rPr lang="en-US" sz="1800" spc="-10" dirty="0">
                <a:solidFill>
                  <a:schemeClr val="bg1"/>
                </a:solidFill>
                <a:latin typeface="Times New Roman"/>
                <a:cs typeface="Times New Roman"/>
              </a:rPr>
              <a:t> </a:t>
            </a:r>
            <a:r>
              <a:rPr lang="en-US" sz="1800" spc="-5" dirty="0">
                <a:solidFill>
                  <a:schemeClr val="bg1"/>
                </a:solidFill>
                <a:latin typeface="Times New Roman"/>
                <a:cs typeface="Times New Roman"/>
              </a:rPr>
              <a:t>free</a:t>
            </a:r>
            <a:r>
              <a:rPr lang="en-US" sz="1800" spc="-10" dirty="0">
                <a:solidFill>
                  <a:schemeClr val="bg1"/>
                </a:solidFill>
                <a:latin typeface="Times New Roman"/>
                <a:cs typeface="Times New Roman"/>
              </a:rPr>
              <a:t> </a:t>
            </a:r>
            <a:r>
              <a:rPr lang="en-US" sz="1800" spc="-5" dirty="0">
                <a:solidFill>
                  <a:schemeClr val="bg1"/>
                </a:solidFill>
                <a:latin typeface="Times New Roman"/>
                <a:cs typeface="Times New Roman"/>
              </a:rPr>
              <a:t>thiol (-SH)</a:t>
            </a:r>
            <a:r>
              <a:rPr lang="en-US" sz="1800" dirty="0">
                <a:solidFill>
                  <a:schemeClr val="bg1"/>
                </a:solidFill>
                <a:latin typeface="Times New Roman"/>
                <a:cs typeface="Times New Roman"/>
              </a:rPr>
              <a:t> </a:t>
            </a:r>
            <a:r>
              <a:rPr lang="en-US" sz="1800" spc="-5" dirty="0">
                <a:solidFill>
                  <a:schemeClr val="bg1"/>
                </a:solidFill>
                <a:latin typeface="Times New Roman"/>
                <a:cs typeface="Times New Roman"/>
              </a:rPr>
              <a:t>group</a:t>
            </a:r>
            <a:endParaRPr lang="en-US" sz="1800" dirty="0">
              <a:solidFill>
                <a:schemeClr val="bg1"/>
              </a:solidFill>
              <a:latin typeface="Times New Roman"/>
              <a:cs typeface="Times New Roman"/>
            </a:endParaRPr>
          </a:p>
          <a:p>
            <a:endParaRPr lang="en-US" dirty="0">
              <a:solidFill>
                <a:schemeClr val="bg1"/>
              </a:solidFill>
            </a:endParaRPr>
          </a:p>
        </p:txBody>
      </p:sp>
      <p:pic>
        <p:nvPicPr>
          <p:cNvPr id="10" name="object 8">
            <a:extLst>
              <a:ext uri="{FF2B5EF4-FFF2-40B4-BE49-F238E27FC236}">
                <a16:creationId xmlns:a16="http://schemas.microsoft.com/office/drawing/2014/main" id="{2061C48A-3032-B3D5-3867-94F6AF8BCBD6}"/>
              </a:ext>
            </a:extLst>
          </p:cNvPr>
          <p:cNvPicPr/>
          <p:nvPr/>
        </p:nvPicPr>
        <p:blipFill>
          <a:blip r:embed="rId4" cstate="print"/>
          <a:stretch>
            <a:fillRect/>
          </a:stretch>
        </p:blipFill>
        <p:spPr>
          <a:xfrm>
            <a:off x="5394960" y="3667760"/>
            <a:ext cx="6725920" cy="3095945"/>
          </a:xfrm>
          <a:prstGeom prst="rect">
            <a:avLst/>
          </a:prstGeom>
        </p:spPr>
      </p:pic>
    </p:spTree>
    <p:extLst>
      <p:ext uri="{BB962C8B-B14F-4D97-AF65-F5344CB8AC3E}">
        <p14:creationId xmlns:p14="http://schemas.microsoft.com/office/powerpoint/2010/main" val="4037954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F4BD05-6359-3FFF-DA2B-9E898CBE2282}"/>
              </a:ext>
            </a:extLst>
          </p:cNvPr>
          <p:cNvSpPr txBox="1"/>
          <p:nvPr/>
        </p:nvSpPr>
        <p:spPr>
          <a:xfrm>
            <a:off x="3088257" y="2380891"/>
            <a:ext cx="6220229" cy="707886"/>
          </a:xfrm>
          <a:prstGeom prst="rect">
            <a:avLst/>
          </a:prstGeom>
          <a:noFill/>
        </p:spPr>
        <p:txBody>
          <a:bodyPr wrap="none" rtlCol="0">
            <a:spAutoFit/>
          </a:bodyPr>
          <a:lstStyle/>
          <a:p>
            <a:r>
              <a:rPr lang="en-US" sz="4000" b="1" dirty="0">
                <a:solidFill>
                  <a:schemeClr val="bg1"/>
                </a:solidFill>
              </a:rPr>
              <a:t>Pentose phosphate pathway</a:t>
            </a:r>
          </a:p>
        </p:txBody>
      </p:sp>
    </p:spTree>
    <p:extLst>
      <p:ext uri="{BB962C8B-B14F-4D97-AF65-F5344CB8AC3E}">
        <p14:creationId xmlns:p14="http://schemas.microsoft.com/office/powerpoint/2010/main" val="4109069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effectLst/>
              </a:rPr>
              <a:t>Carbohydrates classification</a:t>
            </a:r>
          </a:p>
        </p:txBody>
      </p:sp>
      <p:pic>
        <p:nvPicPr>
          <p:cNvPr id="8" name="Picture 7">
            <a:extLst>
              <a:ext uri="{FF2B5EF4-FFF2-40B4-BE49-F238E27FC236}">
                <a16:creationId xmlns:a16="http://schemas.microsoft.com/office/drawing/2014/main" id="{C8388608-CA10-864C-DE86-A3DD06326187}"/>
              </a:ext>
            </a:extLst>
          </p:cNvPr>
          <p:cNvPicPr>
            <a:picLocks noChangeAspect="1"/>
          </p:cNvPicPr>
          <p:nvPr/>
        </p:nvPicPr>
        <p:blipFill rotWithShape="1">
          <a:blip r:embed="rId2"/>
          <a:srcRect b="11460"/>
          <a:stretch/>
        </p:blipFill>
        <p:spPr>
          <a:xfrm>
            <a:off x="890387" y="1417639"/>
            <a:ext cx="10411226" cy="4454842"/>
          </a:xfrm>
          <a:prstGeom prst="rect">
            <a:avLst/>
          </a:prstGeom>
          <a:ln>
            <a:noFill/>
          </a:ln>
          <a:effectLst>
            <a:softEdge rad="112500"/>
          </a:effectLst>
        </p:spPr>
      </p:pic>
    </p:spTree>
    <p:extLst>
      <p:ext uri="{BB962C8B-B14F-4D97-AF65-F5344CB8AC3E}">
        <p14:creationId xmlns:p14="http://schemas.microsoft.com/office/powerpoint/2010/main" val="4183894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61CC0-797C-8896-67B2-ECF42982BF8D}"/>
              </a:ext>
            </a:extLst>
          </p:cNvPr>
          <p:cNvSpPr txBox="1"/>
          <p:nvPr/>
        </p:nvSpPr>
        <p:spPr>
          <a:xfrm>
            <a:off x="0" y="280057"/>
            <a:ext cx="10316414" cy="4247317"/>
          </a:xfrm>
          <a:prstGeom prst="rect">
            <a:avLst/>
          </a:prstGeom>
          <a:noFill/>
        </p:spPr>
        <p:txBody>
          <a:bodyPr wrap="none" rtlCol="0">
            <a:spAutoFit/>
          </a:bodyPr>
          <a:lstStyle/>
          <a:p>
            <a:r>
              <a:rPr lang="en-US" sz="3600" b="1" dirty="0">
                <a:solidFill>
                  <a:schemeClr val="bg1"/>
                </a:solidFill>
              </a:rPr>
              <a:t>Introduction</a:t>
            </a: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pPr marL="285750" indent="-285750">
              <a:buFontTx/>
              <a:buChar char="-"/>
            </a:pPr>
            <a:r>
              <a:rPr lang="en-US" sz="2400" dirty="0">
                <a:solidFill>
                  <a:schemeClr val="bg1"/>
                </a:solidFill>
              </a:rPr>
              <a:t>PPP (hexose monophosphate shunt - HMP shunt) is an alternative route for the</a:t>
            </a:r>
          </a:p>
          <a:p>
            <a:r>
              <a:rPr lang="en-US" sz="2400" dirty="0">
                <a:solidFill>
                  <a:schemeClr val="bg1"/>
                </a:solidFill>
              </a:rPr>
              <a:t> glucose metabolism</a:t>
            </a:r>
          </a:p>
          <a:p>
            <a:pPr marL="285750" indent="-285750">
              <a:buFontTx/>
              <a:buChar char="-"/>
            </a:pPr>
            <a:r>
              <a:rPr lang="en-US" sz="2400" dirty="0">
                <a:solidFill>
                  <a:schemeClr val="bg1"/>
                </a:solidFill>
              </a:rPr>
              <a:t>It’s more complex pathway than glycolysis</a:t>
            </a:r>
          </a:p>
          <a:p>
            <a:pPr marL="285750" indent="-285750">
              <a:buFontTx/>
              <a:buChar char="-"/>
            </a:pPr>
            <a:r>
              <a:rPr lang="en-US" sz="2400" dirty="0">
                <a:solidFill>
                  <a:schemeClr val="bg1"/>
                </a:solidFill>
              </a:rPr>
              <a:t>It produces: NAPH  that is essential for synthesis of fatty acids and steroids</a:t>
            </a:r>
          </a:p>
          <a:p>
            <a:pPr marL="285750" indent="-285750">
              <a:buFontTx/>
              <a:buChar char="-"/>
            </a:pPr>
            <a:r>
              <a:rPr lang="en-US" sz="2400" dirty="0">
                <a:solidFill>
                  <a:schemeClr val="bg1"/>
                </a:solidFill>
              </a:rPr>
              <a:t>Maintains reduced glutathione needed for antioxidant activity</a:t>
            </a:r>
          </a:p>
          <a:p>
            <a:pPr marL="285750" indent="-285750">
              <a:buFontTx/>
              <a:buChar char="-"/>
            </a:pPr>
            <a:r>
              <a:rPr lang="en-US" sz="2400" dirty="0">
                <a:solidFill>
                  <a:schemeClr val="bg1"/>
                </a:solidFill>
              </a:rPr>
              <a:t>It produces ribose for nucleotide and nucleic acid formation</a:t>
            </a:r>
          </a:p>
        </p:txBody>
      </p:sp>
    </p:spTree>
    <p:extLst>
      <p:ext uri="{BB962C8B-B14F-4D97-AF65-F5344CB8AC3E}">
        <p14:creationId xmlns:p14="http://schemas.microsoft.com/office/powerpoint/2010/main" val="192144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3840503-1B51-BB6A-A634-2448BAFFFEC6}"/>
              </a:ext>
            </a:extLst>
          </p:cNvPr>
          <p:cNvSpPr txBox="1"/>
          <p:nvPr/>
        </p:nvSpPr>
        <p:spPr>
          <a:xfrm>
            <a:off x="418455" y="229461"/>
            <a:ext cx="11773545" cy="5509200"/>
          </a:xfrm>
          <a:prstGeom prst="rect">
            <a:avLst/>
          </a:prstGeom>
          <a:noFill/>
        </p:spPr>
        <p:txBody>
          <a:bodyPr wrap="square" rtlCol="0">
            <a:spAutoFit/>
          </a:bodyPr>
          <a:lstStyle/>
          <a:p>
            <a:r>
              <a:rPr lang="en-US" sz="3200" dirty="0">
                <a:solidFill>
                  <a:schemeClr val="bg1"/>
                </a:solidFill>
              </a:rPr>
              <a:t>Like glycolysis HMP occurs in cytosol</a:t>
            </a:r>
          </a:p>
          <a:p>
            <a:endParaRPr lang="en-US" sz="3200" dirty="0">
              <a:solidFill>
                <a:schemeClr val="bg1"/>
              </a:solidFill>
            </a:endParaRPr>
          </a:p>
          <a:p>
            <a:r>
              <a:rPr lang="en-US" sz="3200" dirty="0">
                <a:solidFill>
                  <a:schemeClr val="bg1"/>
                </a:solidFill>
              </a:rPr>
              <a:t>Oxidation is achieved by dehydrogenation using NADP, not NAD</a:t>
            </a:r>
          </a:p>
          <a:p>
            <a:endParaRPr lang="en-US" sz="3200" dirty="0">
              <a:solidFill>
                <a:schemeClr val="bg1"/>
              </a:solidFill>
            </a:endParaRPr>
          </a:p>
          <a:p>
            <a:r>
              <a:rPr lang="en-US" sz="3200" dirty="0">
                <a:solidFill>
                  <a:schemeClr val="bg1"/>
                </a:solidFill>
              </a:rPr>
              <a:t>HMP shunt has 2 major steps:</a:t>
            </a:r>
          </a:p>
          <a:p>
            <a:endParaRPr lang="en-US" sz="3200" dirty="0">
              <a:solidFill>
                <a:schemeClr val="bg1"/>
              </a:solidFill>
            </a:endParaRPr>
          </a:p>
          <a:p>
            <a:pPr marL="342900" indent="-342900">
              <a:buAutoNum type="arabicPeriod"/>
            </a:pPr>
            <a:r>
              <a:rPr lang="en-US" sz="3200" b="1" dirty="0">
                <a:solidFill>
                  <a:schemeClr val="bg1"/>
                </a:solidFill>
              </a:rPr>
              <a:t>IRREVERSIBLE (oxidative) phase</a:t>
            </a:r>
            <a:r>
              <a:rPr lang="en-US" sz="3200" dirty="0">
                <a:solidFill>
                  <a:schemeClr val="bg1"/>
                </a:solidFill>
              </a:rPr>
              <a:t>: 3 molecules of glucose – 6 P give rise to 3 molecules of CO2 and 3 molecules of 5 carbon sugars</a:t>
            </a:r>
          </a:p>
          <a:p>
            <a:endParaRPr lang="en-US" sz="3200" dirty="0">
              <a:solidFill>
                <a:schemeClr val="bg1"/>
              </a:solidFill>
            </a:endParaRPr>
          </a:p>
          <a:p>
            <a:pPr marL="342900" indent="-342900">
              <a:buAutoNum type="arabicPeriod"/>
            </a:pPr>
            <a:r>
              <a:rPr lang="en-US" sz="3200" b="1" dirty="0">
                <a:solidFill>
                  <a:schemeClr val="bg1"/>
                </a:solidFill>
              </a:rPr>
              <a:t>REVERSIBLE (nonoxidative) phase</a:t>
            </a:r>
            <a:r>
              <a:rPr lang="en-US" sz="3200" dirty="0">
                <a:solidFill>
                  <a:schemeClr val="bg1"/>
                </a:solidFill>
              </a:rPr>
              <a:t>: rearranged to regenerate 2 molecules of glucose-6 P and 1 molecule of glyceraldehyde-3 P</a:t>
            </a:r>
          </a:p>
        </p:txBody>
      </p:sp>
    </p:spTree>
    <p:extLst>
      <p:ext uri="{BB962C8B-B14F-4D97-AF65-F5344CB8AC3E}">
        <p14:creationId xmlns:p14="http://schemas.microsoft.com/office/powerpoint/2010/main" val="1317579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CFAECDE-2CF2-EC25-B6FF-60E5DFBEA58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22359" y="113154"/>
            <a:ext cx="6473992" cy="6606114"/>
          </a:xfrm>
          <a:prstGeom prst="rect">
            <a:avLst/>
          </a:prstGeom>
          <a:noFill/>
          <a:ln>
            <a:noFill/>
          </a:ln>
        </p:spPr>
      </p:pic>
    </p:spTree>
    <p:extLst>
      <p:ext uri="{BB962C8B-B14F-4D97-AF65-F5344CB8AC3E}">
        <p14:creationId xmlns:p14="http://schemas.microsoft.com/office/powerpoint/2010/main" val="2157501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F8B1652-7FF0-CB8C-048B-754144A9B564}"/>
              </a:ext>
            </a:extLst>
          </p:cNvPr>
          <p:cNvSpPr txBox="1"/>
          <p:nvPr/>
        </p:nvSpPr>
        <p:spPr>
          <a:xfrm>
            <a:off x="0" y="64168"/>
            <a:ext cx="12015538" cy="4678204"/>
          </a:xfrm>
          <a:prstGeom prst="rect">
            <a:avLst/>
          </a:prstGeom>
          <a:noFill/>
        </p:spPr>
        <p:txBody>
          <a:bodyPr wrap="square" rtlCol="0">
            <a:spAutoFit/>
          </a:bodyPr>
          <a:lstStyle/>
          <a:p>
            <a:r>
              <a:rPr lang="en-US" sz="2800" b="1" dirty="0">
                <a:solidFill>
                  <a:schemeClr val="bg1"/>
                </a:solidFill>
              </a:rPr>
              <a:t>OXIDATIVE PHASE</a:t>
            </a:r>
          </a:p>
          <a:p>
            <a:endParaRPr lang="en-US" sz="2800" dirty="0">
              <a:solidFill>
                <a:schemeClr val="bg1"/>
              </a:solidFill>
            </a:endParaRPr>
          </a:p>
          <a:p>
            <a:r>
              <a:rPr lang="en-US" sz="2200" dirty="0">
                <a:solidFill>
                  <a:schemeClr val="bg1"/>
                </a:solidFill>
              </a:rPr>
              <a:t>In the first phase, glucose-6-phosphate undergoes dehydrogenation and decarboxylation to yield, </a:t>
            </a:r>
            <a:r>
              <a:rPr lang="en-US" sz="2200" b="1" dirty="0">
                <a:solidFill>
                  <a:schemeClr val="bg1"/>
                </a:solidFill>
              </a:rPr>
              <a:t>ribulose-5-phosphate.</a:t>
            </a:r>
          </a:p>
          <a:p>
            <a:r>
              <a:rPr lang="en-US" sz="2200" dirty="0">
                <a:solidFill>
                  <a:schemeClr val="bg1"/>
                </a:solidFill>
              </a:rPr>
              <a:t>Then ribulose-5- phosphate is converted back to glucose-6-phosphate involving two enzymes: transketolase and </a:t>
            </a:r>
            <a:r>
              <a:rPr lang="en-US" sz="2200" dirty="0" err="1">
                <a:solidFill>
                  <a:schemeClr val="bg1"/>
                </a:solidFill>
              </a:rPr>
              <a:t>transaldolase</a:t>
            </a:r>
            <a:r>
              <a:rPr lang="en-US" sz="2200" dirty="0">
                <a:solidFill>
                  <a:schemeClr val="bg1"/>
                </a:solidFill>
              </a:rPr>
              <a:t>.</a:t>
            </a:r>
          </a:p>
          <a:p>
            <a:r>
              <a:rPr lang="en-US" sz="2200" dirty="0">
                <a:solidFill>
                  <a:schemeClr val="bg1"/>
                </a:solidFill>
              </a:rPr>
              <a:t>The Oxidative Phase </a:t>
            </a:r>
            <a:r>
              <a:rPr lang="en-US" sz="2200" b="1" dirty="0">
                <a:solidFill>
                  <a:schemeClr val="bg1"/>
                </a:solidFill>
              </a:rPr>
              <a:t>Generates NADPH </a:t>
            </a:r>
          </a:p>
          <a:p>
            <a:r>
              <a:rPr lang="en-US" sz="2200" dirty="0">
                <a:solidFill>
                  <a:schemeClr val="bg1"/>
                </a:solidFill>
              </a:rPr>
              <a:t>Dehydrogenation of glucose-6-phosphate to 6-phosphogluconate occurs via the formation of 6-phosphogluconolactone, catalyzed by glucose-6- phosphate dehydrogenase, an NADP-dependent enzyme.</a:t>
            </a:r>
          </a:p>
          <a:p>
            <a:r>
              <a:rPr lang="en-US" sz="2200" dirty="0">
                <a:solidFill>
                  <a:schemeClr val="bg1"/>
                </a:solidFill>
              </a:rPr>
              <a:t> The hydrolysis of 6-phosphogluconolactone is accomplished by the enzyme gluconolactone hydrolase.</a:t>
            </a:r>
          </a:p>
          <a:p>
            <a:r>
              <a:rPr lang="en-US" sz="2200" dirty="0">
                <a:solidFill>
                  <a:schemeClr val="bg1"/>
                </a:solidFill>
              </a:rPr>
              <a:t> A second oxidative step is catalyzed by 6-phosphogluconate dehydrogenase, which also requires NADP+ as hydrogen acceptor. Decarboxylation forms the </a:t>
            </a:r>
            <a:r>
              <a:rPr lang="en-US" sz="2200" dirty="0" err="1">
                <a:solidFill>
                  <a:schemeClr val="bg1"/>
                </a:solidFill>
              </a:rPr>
              <a:t>ketopentose</a:t>
            </a:r>
            <a:r>
              <a:rPr lang="en-US" sz="2200" dirty="0">
                <a:solidFill>
                  <a:schemeClr val="bg1"/>
                </a:solidFill>
              </a:rPr>
              <a:t> ribulose-5-phosphate.</a:t>
            </a:r>
          </a:p>
        </p:txBody>
      </p:sp>
      <p:pic>
        <p:nvPicPr>
          <p:cNvPr id="3" name="Picture 2" descr="Image">
            <a:extLst>
              <a:ext uri="{FF2B5EF4-FFF2-40B4-BE49-F238E27FC236}">
                <a16:creationId xmlns:a16="http://schemas.microsoft.com/office/drawing/2014/main" id="{ECA4FC7A-85B3-09CC-58B0-6A1DD09B875D}"/>
              </a:ext>
            </a:extLst>
          </p:cNvPr>
          <p:cNvPicPr>
            <a:picLocks noChangeAspect="1"/>
          </p:cNvPicPr>
          <p:nvPr/>
        </p:nvPicPr>
        <p:blipFill rotWithShape="1">
          <a:blip r:embed="rId2">
            <a:extLst>
              <a:ext uri="{28A0092B-C50C-407E-A947-70E740481C1C}">
                <a14:useLocalDpi xmlns:a14="http://schemas.microsoft.com/office/drawing/2010/main" val="0"/>
              </a:ext>
            </a:extLst>
          </a:blip>
          <a:srcRect b="73581"/>
          <a:stretch/>
        </p:blipFill>
        <p:spPr bwMode="auto">
          <a:xfrm>
            <a:off x="3208421" y="4717092"/>
            <a:ext cx="5508558" cy="207674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0061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253EB3-F61F-3774-1998-05A695F290AC}"/>
              </a:ext>
            </a:extLst>
          </p:cNvPr>
          <p:cNvPicPr>
            <a:picLocks noChangeAspect="1"/>
          </p:cNvPicPr>
          <p:nvPr/>
        </p:nvPicPr>
        <p:blipFill rotWithShape="1">
          <a:blip r:embed="rId2">
            <a:extLst>
              <a:ext uri="{28A0092B-C50C-407E-A947-70E740481C1C}">
                <a14:useLocalDpi xmlns:a14="http://schemas.microsoft.com/office/drawing/2010/main" val="0"/>
              </a:ext>
            </a:extLst>
          </a:blip>
          <a:srcRect t="36959"/>
          <a:stretch/>
        </p:blipFill>
        <p:spPr>
          <a:xfrm>
            <a:off x="5084226" y="2534653"/>
            <a:ext cx="6964516" cy="4323347"/>
          </a:xfrm>
          <a:prstGeom prst="rect">
            <a:avLst/>
          </a:prstGeom>
        </p:spPr>
      </p:pic>
      <p:sp>
        <p:nvSpPr>
          <p:cNvPr id="4" name="TextBox 3">
            <a:extLst>
              <a:ext uri="{FF2B5EF4-FFF2-40B4-BE49-F238E27FC236}">
                <a16:creationId xmlns:a16="http://schemas.microsoft.com/office/drawing/2014/main" id="{117F3057-BD19-3B76-7A5A-85832C53B8E3}"/>
              </a:ext>
            </a:extLst>
          </p:cNvPr>
          <p:cNvSpPr txBox="1"/>
          <p:nvPr/>
        </p:nvSpPr>
        <p:spPr>
          <a:xfrm>
            <a:off x="-1" y="0"/>
            <a:ext cx="12577011" cy="2677656"/>
          </a:xfrm>
          <a:prstGeom prst="rect">
            <a:avLst/>
          </a:prstGeom>
          <a:noFill/>
        </p:spPr>
        <p:txBody>
          <a:bodyPr wrap="square" rtlCol="0">
            <a:spAutoFit/>
          </a:bodyPr>
          <a:lstStyle/>
          <a:p>
            <a:r>
              <a:rPr lang="en-US" sz="2800" b="1" dirty="0">
                <a:solidFill>
                  <a:schemeClr val="bg1"/>
                </a:solidFill>
              </a:rPr>
              <a:t>NON OXIDATIVE PHASE</a:t>
            </a:r>
          </a:p>
          <a:p>
            <a:endParaRPr lang="en-US" sz="2000" dirty="0">
              <a:solidFill>
                <a:schemeClr val="bg1"/>
              </a:solidFill>
            </a:endParaRPr>
          </a:p>
          <a:p>
            <a:r>
              <a:rPr lang="en-US" sz="2000" b="1" dirty="0">
                <a:solidFill>
                  <a:schemeClr val="bg1"/>
                </a:solidFill>
                <a:effectLst/>
                <a:latin typeface="Times New Roman" panose="02020603050405020304" pitchFamily="18" charset="0"/>
                <a:ea typeface="Calibri" panose="020F0502020204030204" pitchFamily="34" charset="0"/>
              </a:rPr>
              <a:t>The Nonoxidative Phase</a:t>
            </a:r>
            <a:r>
              <a:rPr lang="en-US" sz="2000" dirty="0">
                <a:solidFill>
                  <a:schemeClr val="bg1"/>
                </a:solidFill>
                <a:effectLst/>
                <a:latin typeface="Times New Roman" panose="02020603050405020304" pitchFamily="18" charset="0"/>
                <a:ea typeface="Calibri" panose="020F0502020204030204" pitchFamily="34" charset="0"/>
              </a:rPr>
              <a:t> Generates Ribulose-5-phosphate. </a:t>
            </a:r>
            <a:r>
              <a:rPr lang="en-US" sz="2000" b="1" dirty="0">
                <a:solidFill>
                  <a:schemeClr val="bg1"/>
                </a:solidFill>
                <a:effectLst/>
                <a:latin typeface="Times New Roman" panose="02020603050405020304" pitchFamily="18" charset="0"/>
                <a:ea typeface="Calibri" panose="020F0502020204030204" pitchFamily="34" charset="0"/>
              </a:rPr>
              <a:t>Ribulose-5- phosphate 3-epimerase </a:t>
            </a:r>
            <a:r>
              <a:rPr lang="en-US" sz="2000" dirty="0">
                <a:solidFill>
                  <a:schemeClr val="bg1"/>
                </a:solidFill>
                <a:effectLst/>
                <a:latin typeface="Times New Roman" panose="02020603050405020304" pitchFamily="18" charset="0"/>
                <a:ea typeface="Calibri" panose="020F0502020204030204" pitchFamily="34" charset="0"/>
              </a:rPr>
              <a:t>forming the epimer xylulose 5-phosphate, also a </a:t>
            </a:r>
            <a:r>
              <a:rPr lang="en-US" sz="2000" dirty="0" err="1">
                <a:solidFill>
                  <a:schemeClr val="bg1"/>
                </a:solidFill>
                <a:effectLst/>
                <a:latin typeface="Times New Roman" panose="02020603050405020304" pitchFamily="18" charset="0"/>
                <a:ea typeface="Calibri" panose="020F0502020204030204" pitchFamily="34" charset="0"/>
              </a:rPr>
              <a:t>ketopentose</a:t>
            </a:r>
            <a:r>
              <a:rPr lang="en-US" sz="2000" dirty="0">
                <a:solidFill>
                  <a:schemeClr val="bg1"/>
                </a:solidFill>
                <a:effectLst/>
                <a:latin typeface="Times New Roman" panose="02020603050405020304" pitchFamily="18" charset="0"/>
                <a:ea typeface="Calibri" panose="020F0502020204030204" pitchFamily="34" charset="0"/>
              </a:rPr>
              <a:t>. </a:t>
            </a:r>
            <a:r>
              <a:rPr lang="en-US" sz="2000" b="1" dirty="0">
                <a:solidFill>
                  <a:schemeClr val="bg1"/>
                </a:solidFill>
                <a:effectLst/>
                <a:latin typeface="Times New Roman" panose="02020603050405020304" pitchFamily="18" charset="0"/>
                <a:ea typeface="Calibri" panose="020F0502020204030204" pitchFamily="34" charset="0"/>
              </a:rPr>
              <a:t>Ribose-5-phosphate </a:t>
            </a:r>
            <a:r>
              <a:rPr lang="en-US" sz="2000" b="1" dirty="0" err="1">
                <a:solidFill>
                  <a:schemeClr val="bg1"/>
                </a:solidFill>
                <a:effectLst/>
                <a:latin typeface="Times New Roman" panose="02020603050405020304" pitchFamily="18" charset="0"/>
                <a:ea typeface="Calibri" panose="020F0502020204030204" pitchFamily="34" charset="0"/>
              </a:rPr>
              <a:t>ketoisomerase</a:t>
            </a:r>
            <a:r>
              <a:rPr lang="en-US" sz="2000" b="1" dirty="0">
                <a:solidFill>
                  <a:schemeClr val="bg1"/>
                </a:solidFill>
                <a:effectLst/>
                <a:latin typeface="Times New Roman" panose="02020603050405020304" pitchFamily="18" charset="0"/>
                <a:ea typeface="Calibri" panose="020F0502020204030204" pitchFamily="34" charset="0"/>
              </a:rPr>
              <a:t> </a:t>
            </a:r>
            <a:r>
              <a:rPr lang="en-US" sz="2000" dirty="0">
                <a:solidFill>
                  <a:schemeClr val="bg1"/>
                </a:solidFill>
                <a:effectLst/>
                <a:latin typeface="Times New Roman" panose="02020603050405020304" pitchFamily="18" charset="0"/>
                <a:ea typeface="Calibri" panose="020F0502020204030204" pitchFamily="34" charset="0"/>
              </a:rPr>
              <a:t>converts ribulose-5-phosphate to the corresponding aldopentose, ribose-5-phosphate, which is used for nucleotide and nucleic acid synthesis. </a:t>
            </a:r>
          </a:p>
          <a:p>
            <a:r>
              <a:rPr lang="en-US" sz="2000" dirty="0">
                <a:solidFill>
                  <a:schemeClr val="bg1"/>
                </a:solidFill>
                <a:effectLst/>
                <a:latin typeface="Times New Roman" panose="02020603050405020304" pitchFamily="18" charset="0"/>
                <a:ea typeface="Calibri" panose="020F0502020204030204" pitchFamily="34" charset="0"/>
              </a:rPr>
              <a:t>Transketolase transfers the two-carbon unit of a ketose onto the aldehyde carbon of an aldose sugar. </a:t>
            </a:r>
          </a:p>
          <a:p>
            <a:endParaRPr lang="en-US" sz="2000" dirty="0">
              <a:solidFill>
                <a:schemeClr val="bg1"/>
              </a:solidFill>
            </a:endParaRPr>
          </a:p>
          <a:p>
            <a:endParaRPr lang="en-US" sz="2000" dirty="0">
              <a:solidFill>
                <a:schemeClr val="bg1"/>
              </a:solidFill>
            </a:endParaRPr>
          </a:p>
        </p:txBody>
      </p:sp>
      <p:sp>
        <p:nvSpPr>
          <p:cNvPr id="5" name="TextBox 4">
            <a:extLst>
              <a:ext uri="{FF2B5EF4-FFF2-40B4-BE49-F238E27FC236}">
                <a16:creationId xmlns:a16="http://schemas.microsoft.com/office/drawing/2014/main" id="{3552BB01-38B7-4638-600A-210B9FD099B5}"/>
              </a:ext>
            </a:extLst>
          </p:cNvPr>
          <p:cNvSpPr txBox="1"/>
          <p:nvPr/>
        </p:nvSpPr>
        <p:spPr>
          <a:xfrm>
            <a:off x="-1" y="2245894"/>
            <a:ext cx="4860758" cy="4093428"/>
          </a:xfrm>
          <a:prstGeom prst="rect">
            <a:avLst/>
          </a:prstGeom>
          <a:noFill/>
        </p:spPr>
        <p:txBody>
          <a:bodyPr wrap="square" rtlCol="0">
            <a:spAutoFit/>
          </a:bodyPr>
          <a:lstStyle/>
          <a:p>
            <a:r>
              <a:rPr lang="en-US" sz="2000" b="1" dirty="0">
                <a:solidFill>
                  <a:schemeClr val="bg1"/>
                </a:solidFill>
                <a:effectLst/>
                <a:latin typeface="Times New Roman" panose="02020603050405020304" pitchFamily="18" charset="0"/>
                <a:ea typeface="Calibri" panose="020F0502020204030204" pitchFamily="34" charset="0"/>
              </a:rPr>
              <a:t>Transketolase </a:t>
            </a:r>
            <a:r>
              <a:rPr lang="en-US" sz="2000" dirty="0">
                <a:solidFill>
                  <a:schemeClr val="bg1"/>
                </a:solidFill>
                <a:effectLst/>
                <a:latin typeface="Times New Roman" panose="02020603050405020304" pitchFamily="18" charset="0"/>
                <a:ea typeface="Calibri" panose="020F0502020204030204" pitchFamily="34" charset="0"/>
              </a:rPr>
              <a:t>catalyzes the transfer of the </a:t>
            </a:r>
            <a:r>
              <a:rPr lang="en-US" sz="2000" dirty="0">
                <a:solidFill>
                  <a:schemeClr val="bg1"/>
                </a:solidFill>
                <a:latin typeface="Times New Roman" panose="02020603050405020304" pitchFamily="18" charset="0"/>
                <a:ea typeface="Calibri" panose="020F0502020204030204" pitchFamily="34" charset="0"/>
              </a:rPr>
              <a:t>2</a:t>
            </a:r>
            <a:r>
              <a:rPr lang="en-US" sz="2000" dirty="0">
                <a:solidFill>
                  <a:schemeClr val="bg1"/>
                </a:solidFill>
                <a:effectLst/>
                <a:latin typeface="Times New Roman" panose="02020603050405020304" pitchFamily="18" charset="0"/>
                <a:ea typeface="Calibri" panose="020F0502020204030204" pitchFamily="34" charset="0"/>
              </a:rPr>
              <a:t>-carbon unit from xylulose 5-phosphate to ribose-5-phosphate, producing the 7-carbon ketose sedoheptulose-7-phosphate and the aldose glyceraldehyde-3-phosphate. </a:t>
            </a:r>
          </a:p>
          <a:p>
            <a:r>
              <a:rPr lang="en-US" sz="2000" dirty="0">
                <a:solidFill>
                  <a:schemeClr val="bg1"/>
                </a:solidFill>
                <a:effectLst/>
                <a:latin typeface="Times New Roman" panose="02020603050405020304" pitchFamily="18" charset="0"/>
                <a:ea typeface="Calibri" panose="020F0502020204030204" pitchFamily="34" charset="0"/>
              </a:rPr>
              <a:t>These two products then undergo </a:t>
            </a:r>
            <a:r>
              <a:rPr lang="en-US" sz="2000" dirty="0" err="1">
                <a:solidFill>
                  <a:schemeClr val="bg1"/>
                </a:solidFill>
                <a:effectLst/>
                <a:latin typeface="Times New Roman" panose="02020603050405020304" pitchFamily="18" charset="0"/>
                <a:ea typeface="Calibri" panose="020F0502020204030204" pitchFamily="34" charset="0"/>
              </a:rPr>
              <a:t>transaldolation</a:t>
            </a:r>
            <a:r>
              <a:rPr lang="en-US" sz="2000" dirty="0">
                <a:solidFill>
                  <a:schemeClr val="bg1"/>
                </a:solidFill>
                <a:effectLst/>
                <a:latin typeface="Times New Roman" panose="02020603050405020304" pitchFamily="18" charset="0"/>
                <a:ea typeface="Calibri" panose="020F0502020204030204" pitchFamily="34" charset="0"/>
              </a:rPr>
              <a:t>. </a:t>
            </a:r>
          </a:p>
          <a:p>
            <a:r>
              <a:rPr lang="en-US" sz="2000" b="1" dirty="0" err="1">
                <a:solidFill>
                  <a:schemeClr val="bg1"/>
                </a:solidFill>
                <a:effectLst/>
                <a:latin typeface="Times New Roman" panose="02020603050405020304" pitchFamily="18" charset="0"/>
                <a:ea typeface="Calibri" panose="020F0502020204030204" pitchFamily="34" charset="0"/>
              </a:rPr>
              <a:t>Transaldolase</a:t>
            </a:r>
            <a:r>
              <a:rPr lang="en-US" sz="2000" b="1" dirty="0">
                <a:solidFill>
                  <a:schemeClr val="bg1"/>
                </a:solidFill>
                <a:effectLst/>
                <a:latin typeface="Times New Roman" panose="02020603050405020304" pitchFamily="18" charset="0"/>
                <a:ea typeface="Calibri" panose="020F0502020204030204" pitchFamily="34" charset="0"/>
              </a:rPr>
              <a:t> </a:t>
            </a:r>
            <a:r>
              <a:rPr lang="en-US" sz="2000" dirty="0">
                <a:solidFill>
                  <a:schemeClr val="bg1"/>
                </a:solidFill>
                <a:effectLst/>
                <a:latin typeface="Times New Roman" panose="02020603050405020304" pitchFamily="18" charset="0"/>
                <a:ea typeface="Calibri" panose="020F0502020204030204" pitchFamily="34" charset="0"/>
              </a:rPr>
              <a:t>catalyzes the transfer of a </a:t>
            </a:r>
            <a:r>
              <a:rPr lang="en-US" sz="2000" dirty="0">
                <a:solidFill>
                  <a:schemeClr val="bg1"/>
                </a:solidFill>
                <a:latin typeface="Times New Roman" panose="02020603050405020304" pitchFamily="18" charset="0"/>
                <a:ea typeface="Calibri" panose="020F0502020204030204" pitchFamily="34" charset="0"/>
              </a:rPr>
              <a:t>3</a:t>
            </a:r>
            <a:r>
              <a:rPr lang="en-US" sz="2000" b="1" dirty="0">
                <a:solidFill>
                  <a:schemeClr val="bg1"/>
                </a:solidFill>
                <a:effectLst/>
                <a:latin typeface="Times New Roman" panose="02020603050405020304" pitchFamily="18" charset="0"/>
                <a:ea typeface="Calibri" panose="020F0502020204030204" pitchFamily="34" charset="0"/>
              </a:rPr>
              <a:t>-carbon</a:t>
            </a:r>
            <a:r>
              <a:rPr lang="en-US" sz="2000" dirty="0">
                <a:solidFill>
                  <a:schemeClr val="bg1"/>
                </a:solidFill>
                <a:effectLst/>
                <a:latin typeface="Times New Roman" panose="02020603050405020304" pitchFamily="18" charset="0"/>
                <a:ea typeface="Calibri" panose="020F0502020204030204" pitchFamily="34" charset="0"/>
              </a:rPr>
              <a:t> from the ketose sedoheptulose-7- phosphate onto the aldose glyceraldehyde-3-phosphate to form the ketose fructose-6-phosphate and the </a:t>
            </a:r>
            <a:r>
              <a:rPr lang="en-US" sz="2000" dirty="0">
                <a:solidFill>
                  <a:schemeClr val="bg1"/>
                </a:solidFill>
                <a:latin typeface="Times New Roman" panose="02020603050405020304" pitchFamily="18" charset="0"/>
                <a:ea typeface="Calibri" panose="020F0502020204030204" pitchFamily="34" charset="0"/>
              </a:rPr>
              <a:t>4</a:t>
            </a:r>
            <a:r>
              <a:rPr lang="en-US" sz="2000" dirty="0">
                <a:solidFill>
                  <a:schemeClr val="bg1"/>
                </a:solidFill>
                <a:effectLst/>
                <a:latin typeface="Times New Roman" panose="02020603050405020304" pitchFamily="18" charset="0"/>
                <a:ea typeface="Calibri" panose="020F0502020204030204" pitchFamily="34" charset="0"/>
              </a:rPr>
              <a:t>-carbon aldose erythrose-4-phosphate</a:t>
            </a:r>
            <a:endParaRPr lang="en-US" sz="2000" dirty="0">
              <a:solidFill>
                <a:schemeClr val="bg1"/>
              </a:solidFill>
            </a:endParaRPr>
          </a:p>
        </p:txBody>
      </p:sp>
    </p:spTree>
    <p:extLst>
      <p:ext uri="{BB962C8B-B14F-4D97-AF65-F5344CB8AC3E}">
        <p14:creationId xmlns:p14="http://schemas.microsoft.com/office/powerpoint/2010/main" val="1042412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7B06F25-726E-EC54-F0EB-0F1486727D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8593" y="0"/>
            <a:ext cx="7234814" cy="6858000"/>
          </a:xfrm>
          <a:prstGeom prst="rect">
            <a:avLst/>
          </a:prstGeom>
        </p:spPr>
      </p:pic>
    </p:spTree>
    <p:extLst>
      <p:ext uri="{BB962C8B-B14F-4D97-AF65-F5344CB8AC3E}">
        <p14:creationId xmlns:p14="http://schemas.microsoft.com/office/powerpoint/2010/main" val="3758098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6991B58-4013-E1AB-B68F-F3813D15A327}"/>
              </a:ext>
            </a:extLst>
          </p:cNvPr>
          <p:cNvSpPr txBox="1"/>
          <p:nvPr/>
        </p:nvSpPr>
        <p:spPr>
          <a:xfrm>
            <a:off x="1" y="192506"/>
            <a:ext cx="8277725" cy="5989075"/>
          </a:xfrm>
          <a:prstGeom prst="rect">
            <a:avLst/>
          </a:prstGeom>
          <a:noFill/>
        </p:spPr>
        <p:txBody>
          <a:bodyPr wrap="square" rtlCol="0">
            <a:spAutoFit/>
          </a:bodyPr>
          <a:lstStyle/>
          <a:p>
            <a:r>
              <a:rPr lang="en-US" sz="2000" kern="1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F</a:t>
            </a:r>
            <a:r>
              <a:rPr lang="en-US" sz="20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urther </a:t>
            </a:r>
            <a:r>
              <a:rPr lang="en-US" sz="20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transketolase</a:t>
            </a:r>
            <a:r>
              <a:rPr lang="en-US" sz="20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transfer 2C unit from xylulose 5-phosphate to erythrose-4-phosphate forming fructose-6-phosphate and glyceraldehyde-3-phosphate. </a:t>
            </a:r>
          </a:p>
          <a:p>
            <a:r>
              <a:rPr lang="en-US" sz="20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In order to oxidize glucose completely to CO2 via the pentose phosphate pathway, there must be enzymes present in the tissue to convert glyceraldehyde-3-phosphate to glucose-6-phosphate. This involves reversal of glycolysis and the gluconeogenic enzyme fructose 1,6- </a:t>
            </a:r>
            <a:r>
              <a:rPr lang="en-US" sz="2000" kern="100" dirty="0" err="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bisphosphatase</a:t>
            </a:r>
            <a:r>
              <a:rPr lang="en-US" sz="2000"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In tissues that lack this enzyme, glyceraldehyde-3- phosphate follows the normal pathway of glycolysis to pyruvate.</a:t>
            </a:r>
          </a:p>
          <a:p>
            <a:endParaRPr lang="en-US" kern="100" dirty="0">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THE PENTOSE PHOSPHATE PATHWAY &amp; GLUTATHIONE PEROXIDASE PROTECT ERYTHROCYTES AGAINST HEMOLYSIS</a:t>
            </a:r>
            <a:endParaRPr lang="en-US" sz="1800" b="1" kern="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solidFill>
                  <a:schemeClr val="bg1"/>
                </a:solidFill>
                <a:effectLst/>
                <a:latin typeface="Times New Roman" panose="02020603050405020304" pitchFamily="18" charset="0"/>
                <a:ea typeface="Calibri" panose="020F0502020204030204" pitchFamily="34" charset="0"/>
              </a:rPr>
              <a:t>In red blood cells, the pentose phosphate pathway is the sole source of NADPH for the reduction of oxidized glutathione catalyzed by </a:t>
            </a:r>
            <a:r>
              <a:rPr lang="en-US" sz="2000" b="1" dirty="0">
                <a:solidFill>
                  <a:schemeClr val="bg1"/>
                </a:solidFill>
                <a:effectLst/>
                <a:latin typeface="Times New Roman" panose="02020603050405020304" pitchFamily="18" charset="0"/>
                <a:ea typeface="Calibri" panose="020F0502020204030204" pitchFamily="34" charset="0"/>
              </a:rPr>
              <a:t>glutathione reductase</a:t>
            </a:r>
            <a:r>
              <a:rPr lang="en-US" sz="2000" dirty="0">
                <a:solidFill>
                  <a:schemeClr val="bg1"/>
                </a:solidFill>
                <a:effectLst/>
                <a:latin typeface="Times New Roman" panose="02020603050405020304" pitchFamily="18" charset="0"/>
                <a:ea typeface="Calibri" panose="020F0502020204030204" pitchFamily="34" charset="0"/>
              </a:rPr>
              <a:t>, a flavoprotein containing flavin adenine dinucleotide (FAD). Reduced glutathione removes H2O2 in a reaction catalyzed by </a:t>
            </a:r>
            <a:r>
              <a:rPr lang="en-US" sz="2000" b="1" dirty="0">
                <a:solidFill>
                  <a:schemeClr val="bg1"/>
                </a:solidFill>
                <a:effectLst/>
                <a:latin typeface="Times New Roman" panose="02020603050405020304" pitchFamily="18" charset="0"/>
                <a:ea typeface="Calibri" panose="020F0502020204030204" pitchFamily="34" charset="0"/>
              </a:rPr>
              <a:t>glutathione peroxidase</a:t>
            </a:r>
            <a:r>
              <a:rPr lang="en-US" sz="2000" b="1" dirty="0">
                <a:solidFill>
                  <a:schemeClr val="bg1"/>
                </a:solidFill>
                <a:latin typeface="Times New Roman" panose="02020603050405020304" pitchFamily="18" charset="0"/>
                <a:ea typeface="Calibri" panose="020F0502020204030204" pitchFamily="34" charset="0"/>
              </a:rPr>
              <a:t>. </a:t>
            </a:r>
            <a:r>
              <a:rPr lang="en-US" sz="2000" dirty="0">
                <a:solidFill>
                  <a:schemeClr val="bg1"/>
                </a:solidFill>
                <a:effectLst/>
                <a:latin typeface="Times New Roman" panose="02020603050405020304" pitchFamily="18" charset="0"/>
                <a:ea typeface="Calibri" panose="020F0502020204030204" pitchFamily="34" charset="0"/>
              </a:rPr>
              <a:t>The reaction is important since accumulation of H2O2 may decrease the life span of the erythrocyte by causing oxidative damage to the cell membrane, leading to hemolysis. </a:t>
            </a:r>
            <a:endParaRPr lang="en-US" dirty="0"/>
          </a:p>
        </p:txBody>
      </p:sp>
      <p:pic>
        <p:nvPicPr>
          <p:cNvPr id="7" name="Picture 6" descr="What was mentioned in the lecture:">
            <a:extLst>
              <a:ext uri="{FF2B5EF4-FFF2-40B4-BE49-F238E27FC236}">
                <a16:creationId xmlns:a16="http://schemas.microsoft.com/office/drawing/2014/main" id="{5C087829-DDEE-05ED-A859-236FEA45AB85}"/>
              </a:ext>
            </a:extLst>
          </p:cNvPr>
          <p:cNvPicPr>
            <a:picLocks noChangeAspect="1"/>
          </p:cNvPicPr>
          <p:nvPr/>
        </p:nvPicPr>
        <p:blipFill rotWithShape="1">
          <a:blip r:embed="rId2">
            <a:extLst>
              <a:ext uri="{28A0092B-C50C-407E-A947-70E740481C1C}">
                <a14:useLocalDpi xmlns:a14="http://schemas.microsoft.com/office/drawing/2010/main" val="0"/>
              </a:ext>
            </a:extLst>
          </a:blip>
          <a:srcRect r="14879"/>
          <a:stretch/>
        </p:blipFill>
        <p:spPr bwMode="auto">
          <a:xfrm>
            <a:off x="8277523" y="1719038"/>
            <a:ext cx="3850307" cy="3205887"/>
          </a:xfrm>
          <a:prstGeom prst="rect">
            <a:avLst/>
          </a:prstGeom>
          <a:noFill/>
          <a:ln>
            <a:noFill/>
          </a:ln>
        </p:spPr>
      </p:pic>
    </p:spTree>
    <p:extLst>
      <p:ext uri="{BB962C8B-B14F-4D97-AF65-F5344CB8AC3E}">
        <p14:creationId xmlns:p14="http://schemas.microsoft.com/office/powerpoint/2010/main" val="1696460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BD5E2D-35CA-E713-8BFE-8EAD0F598625}"/>
              </a:ext>
            </a:extLst>
          </p:cNvPr>
          <p:cNvSpPr txBox="1"/>
          <p:nvPr/>
        </p:nvSpPr>
        <p:spPr>
          <a:xfrm>
            <a:off x="1036320" y="1198880"/>
            <a:ext cx="5878084" cy="1200329"/>
          </a:xfrm>
          <a:prstGeom prst="rect">
            <a:avLst/>
          </a:prstGeom>
          <a:noFill/>
        </p:spPr>
        <p:txBody>
          <a:bodyPr wrap="none" rtlCol="0">
            <a:spAutoFit/>
          </a:bodyPr>
          <a:lstStyle/>
          <a:p>
            <a:r>
              <a:rPr lang="en-US" dirty="0"/>
              <a:t>Literature</a:t>
            </a:r>
          </a:p>
          <a:p>
            <a:endParaRPr lang="en-US" dirty="0"/>
          </a:p>
          <a:p>
            <a:pPr marL="342900" indent="-342900">
              <a:buAutoNum type="arabicPeriod"/>
            </a:pPr>
            <a:r>
              <a:rPr lang="en-US" dirty="0"/>
              <a:t>Harpers biochemistry</a:t>
            </a:r>
          </a:p>
          <a:p>
            <a:pPr marL="342900" indent="-342900">
              <a:buAutoNum type="arabicPeriod"/>
            </a:pPr>
            <a:r>
              <a:rPr lang="en-US"/>
              <a:t>https://biologyease.com/hexose-monophosphate-shunt/</a:t>
            </a:r>
          </a:p>
        </p:txBody>
      </p:sp>
    </p:spTree>
    <p:extLst>
      <p:ext uri="{BB962C8B-B14F-4D97-AF65-F5344CB8AC3E}">
        <p14:creationId xmlns:p14="http://schemas.microsoft.com/office/powerpoint/2010/main" val="2799831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half" idx="1"/>
          </p:nvPr>
        </p:nvSpPr>
        <p:spPr>
          <a:xfrm>
            <a:off x="0" y="822960"/>
            <a:ext cx="7244080" cy="5811519"/>
          </a:xfrm>
        </p:spPr>
        <p:txBody>
          <a:bodyPr/>
          <a:lstStyle/>
          <a:p>
            <a:pPr>
              <a:buFontTx/>
              <a:buChar char="-"/>
            </a:pPr>
            <a:endParaRPr lang="en-US" dirty="0">
              <a:solidFill>
                <a:schemeClr val="bg1"/>
              </a:solidFill>
            </a:endParaRPr>
          </a:p>
          <a:p>
            <a:pPr>
              <a:buFontTx/>
              <a:buChar char="-"/>
            </a:pPr>
            <a:r>
              <a:rPr lang="en-US" dirty="0">
                <a:solidFill>
                  <a:schemeClr val="bg1"/>
                </a:solidFill>
              </a:rPr>
              <a:t>Most of the monosaccharides important in nutrition are hexoses (6 C atoms).</a:t>
            </a:r>
          </a:p>
          <a:p>
            <a:pPr marL="137160" indent="0">
              <a:buNone/>
            </a:pPr>
            <a:endParaRPr lang="en-US" dirty="0">
              <a:solidFill>
                <a:schemeClr val="bg1"/>
              </a:solidFill>
            </a:endParaRPr>
          </a:p>
          <a:p>
            <a:pPr>
              <a:buFontTx/>
              <a:buChar char="-"/>
            </a:pPr>
            <a:r>
              <a:rPr lang="en-US" dirty="0">
                <a:solidFill>
                  <a:schemeClr val="bg1"/>
                </a:solidFill>
              </a:rPr>
              <a:t>Monosaccharides are the simplest form of carbohydrate that can not broke down to smaller  units. </a:t>
            </a:r>
          </a:p>
          <a:p>
            <a:pPr marL="137160" indent="0">
              <a:buNone/>
            </a:pPr>
            <a:endParaRPr lang="en-US" dirty="0">
              <a:solidFill>
                <a:schemeClr val="bg1"/>
              </a:solidFill>
            </a:endParaRPr>
          </a:p>
          <a:p>
            <a:pPr marL="137160" indent="0">
              <a:buNone/>
            </a:pPr>
            <a:r>
              <a:rPr lang="en-US" dirty="0">
                <a:solidFill>
                  <a:schemeClr val="bg1"/>
                </a:solidFill>
              </a:rPr>
              <a:t>- The three monosaccharides are important in nutrition (</a:t>
            </a:r>
            <a:r>
              <a:rPr lang="en-US" b="1" dirty="0">
                <a:solidFill>
                  <a:schemeClr val="bg1"/>
                </a:solidFill>
              </a:rPr>
              <a:t>glucose, fructose and galactose</a:t>
            </a:r>
            <a:r>
              <a:rPr lang="en-US" dirty="0">
                <a:solidFill>
                  <a:schemeClr val="bg1"/>
                </a:solidFill>
              </a:rPr>
              <a:t>), all have the same number and kinds of atoms (C6H12O6), but in different arrangement. </a:t>
            </a:r>
          </a:p>
          <a:p>
            <a:pPr marL="137160" indent="0">
              <a:buNone/>
            </a:pPr>
            <a:endParaRPr lang="en-US" dirty="0">
              <a:solidFill>
                <a:schemeClr val="bg1"/>
              </a:solidFill>
            </a:endParaRPr>
          </a:p>
        </p:txBody>
      </p:sp>
      <p:sp>
        <p:nvSpPr>
          <p:cNvPr id="2" name="Title 1"/>
          <p:cNvSpPr>
            <a:spLocks noGrp="1"/>
          </p:cNvSpPr>
          <p:nvPr>
            <p:ph type="title"/>
          </p:nvPr>
        </p:nvSpPr>
        <p:spPr>
          <a:xfrm>
            <a:off x="609600" y="0"/>
            <a:ext cx="10972800" cy="1143000"/>
          </a:xfrm>
        </p:spPr>
        <p:txBody>
          <a:bodyPr/>
          <a:lstStyle/>
          <a:p>
            <a:r>
              <a:rPr lang="en-US" dirty="0">
                <a:solidFill>
                  <a:schemeClr val="bg1"/>
                </a:solidFill>
                <a:effectLst/>
              </a:rPr>
              <a:t>Monosaccharides</a:t>
            </a:r>
          </a:p>
        </p:txBody>
      </p:sp>
      <p:pic>
        <p:nvPicPr>
          <p:cNvPr id="6" name="Picture 5">
            <a:extLst>
              <a:ext uri="{FF2B5EF4-FFF2-40B4-BE49-F238E27FC236}">
                <a16:creationId xmlns:a16="http://schemas.microsoft.com/office/drawing/2014/main" id="{AEB04E8C-2FA5-6985-FE1E-25975D8234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7400" y="1701800"/>
            <a:ext cx="4876800" cy="3886200"/>
          </a:xfrm>
          <a:prstGeom prst="rect">
            <a:avLst/>
          </a:prstGeom>
        </p:spPr>
      </p:pic>
    </p:spTree>
    <p:extLst>
      <p:ext uri="{BB962C8B-B14F-4D97-AF65-F5344CB8AC3E}">
        <p14:creationId xmlns:p14="http://schemas.microsoft.com/office/powerpoint/2010/main" val="1949880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B39A056-7E0F-4E7C-FBCA-19909B013B1D}"/>
              </a:ext>
            </a:extLst>
          </p:cNvPr>
          <p:cNvSpPr>
            <a:spLocks noGrp="1"/>
          </p:cNvSpPr>
          <p:nvPr>
            <p:ph sz="half" idx="1"/>
          </p:nvPr>
        </p:nvSpPr>
        <p:spPr>
          <a:xfrm>
            <a:off x="109698" y="680721"/>
            <a:ext cx="5427502" cy="5902642"/>
          </a:xfrm>
        </p:spPr>
        <p:txBody>
          <a:bodyPr>
            <a:noAutofit/>
          </a:bodyPr>
          <a:lstStyle/>
          <a:p>
            <a:pPr>
              <a:buClr>
                <a:srgbClr val="00B0F0"/>
              </a:buClr>
              <a:buFontTx/>
              <a:buChar char="-"/>
            </a:pPr>
            <a:endParaRPr lang="en-US" sz="2200" dirty="0">
              <a:solidFill>
                <a:schemeClr val="bg1"/>
              </a:solidFill>
            </a:endParaRPr>
          </a:p>
          <a:p>
            <a:pPr marL="137160" indent="0">
              <a:buClr>
                <a:srgbClr val="00B0F0"/>
              </a:buClr>
              <a:buNone/>
            </a:pPr>
            <a:r>
              <a:rPr lang="en-US" sz="2200" dirty="0">
                <a:solidFill>
                  <a:schemeClr val="bg1"/>
                </a:solidFill>
              </a:rPr>
              <a:t>- Disaccharides: pairs of monosaccharides linked together with </a:t>
            </a:r>
            <a:r>
              <a:rPr lang="en-US" sz="2200" b="1" dirty="0">
                <a:solidFill>
                  <a:schemeClr val="bg1"/>
                </a:solidFill>
              </a:rPr>
              <a:t>glycosidic bond</a:t>
            </a:r>
            <a:r>
              <a:rPr lang="en-US" sz="2200" dirty="0">
                <a:solidFill>
                  <a:schemeClr val="bg1"/>
                </a:solidFill>
              </a:rPr>
              <a:t>.</a:t>
            </a:r>
          </a:p>
          <a:p>
            <a:pPr marL="137160" indent="0">
              <a:buClr>
                <a:srgbClr val="00B0F0"/>
              </a:buClr>
              <a:buNone/>
            </a:pPr>
            <a:r>
              <a:rPr lang="en-US" sz="2200" dirty="0">
                <a:solidFill>
                  <a:schemeClr val="bg1"/>
                </a:solidFill>
              </a:rPr>
              <a:t>- Glucose occurs in all three, and the second member of the pair is either fructose, galactose, or another glucose.</a:t>
            </a:r>
          </a:p>
          <a:p>
            <a:pPr marL="137160" indent="0">
              <a:buClr>
                <a:srgbClr val="00B0F0"/>
              </a:buClr>
              <a:buNone/>
            </a:pPr>
            <a:r>
              <a:rPr lang="en-US" sz="2200" b="1" u="sng" dirty="0">
                <a:solidFill>
                  <a:schemeClr val="bg1"/>
                </a:solidFill>
              </a:rPr>
              <a:t>1. Sucrose- </a:t>
            </a:r>
            <a:r>
              <a:rPr lang="en-US" sz="2200" dirty="0">
                <a:solidFill>
                  <a:schemeClr val="bg1"/>
                </a:solidFill>
              </a:rPr>
              <a:t>Occurs naturally in fruits, vegetables and grains. Sucrose is hydrolyzed by acids and by enzyme sucrase in the small intestine into </a:t>
            </a:r>
            <a:r>
              <a:rPr lang="en-US" sz="2200" b="1" dirty="0">
                <a:solidFill>
                  <a:schemeClr val="bg1"/>
                </a:solidFill>
              </a:rPr>
              <a:t>glucose and fructose</a:t>
            </a:r>
            <a:r>
              <a:rPr lang="en-US" sz="2200" dirty="0">
                <a:solidFill>
                  <a:schemeClr val="bg1"/>
                </a:solidFill>
              </a:rPr>
              <a:t>.</a:t>
            </a:r>
          </a:p>
          <a:p>
            <a:pPr marL="137160" indent="0">
              <a:buClr>
                <a:srgbClr val="00B0F0"/>
              </a:buClr>
              <a:buNone/>
            </a:pPr>
            <a:r>
              <a:rPr lang="en-US" sz="2200" b="1" u="sng" dirty="0">
                <a:solidFill>
                  <a:schemeClr val="bg1"/>
                </a:solidFill>
              </a:rPr>
              <a:t>2. Lactose </a:t>
            </a:r>
            <a:r>
              <a:rPr lang="en-US" sz="2200" dirty="0">
                <a:solidFill>
                  <a:schemeClr val="bg1"/>
                </a:solidFill>
              </a:rPr>
              <a:t>is the only common sugar not found in plants. Remains in the intestine longer than other sugar. It is hydrolyzed by lactase into </a:t>
            </a:r>
            <a:r>
              <a:rPr lang="en-US" sz="2200" b="1" dirty="0">
                <a:solidFill>
                  <a:schemeClr val="bg1"/>
                </a:solidFill>
              </a:rPr>
              <a:t>glucose and galactose</a:t>
            </a:r>
            <a:r>
              <a:rPr lang="en-US" sz="2200" dirty="0">
                <a:solidFill>
                  <a:schemeClr val="bg1"/>
                </a:solidFill>
              </a:rPr>
              <a:t>.</a:t>
            </a:r>
          </a:p>
          <a:p>
            <a:pPr marL="137160" indent="0">
              <a:buClr>
                <a:srgbClr val="00B0F0"/>
              </a:buClr>
              <a:buNone/>
            </a:pPr>
            <a:r>
              <a:rPr lang="en-US" sz="2200" b="1" u="sng" dirty="0">
                <a:solidFill>
                  <a:schemeClr val="bg1"/>
                </a:solidFill>
              </a:rPr>
              <a:t>3. Maltose- </a:t>
            </a:r>
            <a:r>
              <a:rPr lang="en-US" sz="2200" dirty="0">
                <a:solidFill>
                  <a:schemeClr val="bg1"/>
                </a:solidFill>
              </a:rPr>
              <a:t>The two single sugar units that composed maltose are </a:t>
            </a:r>
            <a:r>
              <a:rPr lang="en-US" sz="2200" b="1" dirty="0">
                <a:solidFill>
                  <a:schemeClr val="bg1"/>
                </a:solidFill>
              </a:rPr>
              <a:t>both glucose.</a:t>
            </a:r>
          </a:p>
          <a:p>
            <a:pPr marL="137160" indent="0">
              <a:buClr>
                <a:srgbClr val="00B0F0"/>
              </a:buClr>
              <a:buNone/>
            </a:pPr>
            <a:endParaRPr lang="en-US" sz="2200" dirty="0">
              <a:solidFill>
                <a:schemeClr val="bg1"/>
              </a:solidFill>
            </a:endParaRPr>
          </a:p>
          <a:p>
            <a:pPr marL="137160" indent="0">
              <a:buClr>
                <a:srgbClr val="00B0F0"/>
              </a:buClr>
              <a:buNone/>
            </a:pPr>
            <a:endParaRPr lang="en-US" sz="2200" dirty="0">
              <a:solidFill>
                <a:schemeClr val="bg1"/>
              </a:solidFill>
            </a:endParaRPr>
          </a:p>
          <a:p>
            <a:pPr marL="137160" indent="0">
              <a:buClr>
                <a:srgbClr val="00B0F0"/>
              </a:buClr>
              <a:buNone/>
            </a:pPr>
            <a:endParaRPr lang="en-US" sz="2200" dirty="0">
              <a:solidFill>
                <a:schemeClr val="bg1"/>
              </a:solidFill>
            </a:endParaRPr>
          </a:p>
          <a:p>
            <a:pPr>
              <a:buClr>
                <a:srgbClr val="00B0F0"/>
              </a:buClr>
              <a:buFontTx/>
              <a:buChar char="-"/>
            </a:pPr>
            <a:endParaRPr lang="en-US" sz="2200" dirty="0">
              <a:solidFill>
                <a:schemeClr val="bg1"/>
              </a:solidFill>
            </a:endParaRPr>
          </a:p>
        </p:txBody>
      </p:sp>
      <p:sp>
        <p:nvSpPr>
          <p:cNvPr id="4" name="Title 3">
            <a:extLst>
              <a:ext uri="{FF2B5EF4-FFF2-40B4-BE49-F238E27FC236}">
                <a16:creationId xmlns:a16="http://schemas.microsoft.com/office/drawing/2014/main" id="{0F7F5254-522A-6FEC-4E72-C2C44AEFFC50}"/>
              </a:ext>
            </a:extLst>
          </p:cNvPr>
          <p:cNvSpPr>
            <a:spLocks noGrp="1"/>
          </p:cNvSpPr>
          <p:nvPr>
            <p:ph type="title"/>
          </p:nvPr>
        </p:nvSpPr>
        <p:spPr>
          <a:xfrm>
            <a:off x="741680" y="0"/>
            <a:ext cx="10972800" cy="1143000"/>
          </a:xfrm>
        </p:spPr>
        <p:txBody>
          <a:bodyPr/>
          <a:lstStyle/>
          <a:p>
            <a:r>
              <a:rPr lang="en-US" dirty="0">
                <a:solidFill>
                  <a:schemeClr val="bg1"/>
                </a:solidFill>
                <a:effectLst/>
              </a:rPr>
              <a:t>Disaccharides – sucrose, lactose and maltose</a:t>
            </a:r>
          </a:p>
        </p:txBody>
      </p:sp>
      <p:pic>
        <p:nvPicPr>
          <p:cNvPr id="5" name="Picture 4">
            <a:extLst>
              <a:ext uri="{FF2B5EF4-FFF2-40B4-BE49-F238E27FC236}">
                <a16:creationId xmlns:a16="http://schemas.microsoft.com/office/drawing/2014/main" id="{B95FFC44-A6A3-AB32-EAD6-C48228B73786}"/>
              </a:ext>
            </a:extLst>
          </p:cNvPr>
          <p:cNvPicPr>
            <a:picLocks noChangeAspect="1"/>
          </p:cNvPicPr>
          <p:nvPr/>
        </p:nvPicPr>
        <p:blipFill>
          <a:blip r:embed="rId2"/>
          <a:stretch>
            <a:fillRect/>
          </a:stretch>
        </p:blipFill>
        <p:spPr>
          <a:xfrm>
            <a:off x="5537200" y="1519238"/>
            <a:ext cx="6545102" cy="4363402"/>
          </a:xfrm>
          <a:prstGeom prst="rect">
            <a:avLst/>
          </a:prstGeom>
        </p:spPr>
      </p:pic>
    </p:spTree>
    <p:extLst>
      <p:ext uri="{BB962C8B-B14F-4D97-AF65-F5344CB8AC3E}">
        <p14:creationId xmlns:p14="http://schemas.microsoft.com/office/powerpoint/2010/main" val="4661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7F64D1-FCFB-1B62-1B08-31CE18E7DEBB}"/>
              </a:ext>
            </a:extLst>
          </p:cNvPr>
          <p:cNvSpPr>
            <a:spLocks noGrp="1"/>
          </p:cNvSpPr>
          <p:nvPr>
            <p:ph sz="half" idx="1"/>
          </p:nvPr>
        </p:nvSpPr>
        <p:spPr>
          <a:xfrm>
            <a:off x="-71120" y="792480"/>
            <a:ext cx="6065520" cy="5892799"/>
          </a:xfrm>
        </p:spPr>
        <p:txBody>
          <a:bodyPr>
            <a:normAutofit fontScale="85000" lnSpcReduction="10000"/>
          </a:bodyPr>
          <a:lstStyle/>
          <a:p>
            <a:pPr marL="137160" indent="0">
              <a:buNone/>
            </a:pPr>
            <a:r>
              <a:rPr lang="en-US" b="1" dirty="0">
                <a:solidFill>
                  <a:schemeClr val="bg1"/>
                </a:solidFill>
              </a:rPr>
              <a:t>-Starch: </a:t>
            </a:r>
            <a:r>
              <a:rPr lang="en-US" dirty="0">
                <a:solidFill>
                  <a:schemeClr val="bg1"/>
                </a:solidFill>
              </a:rPr>
              <a:t>has long branches and unbranched chains composed of hundred or thousands of glucose molecules linked together.</a:t>
            </a:r>
          </a:p>
          <a:p>
            <a:pPr marL="137160" indent="0">
              <a:buNone/>
            </a:pPr>
            <a:endParaRPr lang="en-US" dirty="0">
              <a:solidFill>
                <a:schemeClr val="bg1"/>
              </a:solidFill>
            </a:endParaRPr>
          </a:p>
          <a:p>
            <a:pPr marL="137160" indent="0">
              <a:buNone/>
            </a:pPr>
            <a:r>
              <a:rPr lang="en-US" dirty="0">
                <a:solidFill>
                  <a:schemeClr val="bg1"/>
                </a:solidFill>
              </a:rPr>
              <a:t>Starch grains contains two polysaccharide derived from glucose (amylose and amylopectin).</a:t>
            </a:r>
          </a:p>
          <a:p>
            <a:pPr marL="137160" indent="0">
              <a:buNone/>
            </a:pPr>
            <a:endParaRPr lang="en-US" dirty="0">
              <a:solidFill>
                <a:schemeClr val="bg1"/>
              </a:solidFill>
            </a:endParaRPr>
          </a:p>
          <a:p>
            <a:pPr marL="137160" indent="0">
              <a:buNone/>
            </a:pPr>
            <a:r>
              <a:rPr lang="en-US" dirty="0">
                <a:solidFill>
                  <a:schemeClr val="bg1"/>
                </a:solidFill>
              </a:rPr>
              <a:t>Because starch are more complex than simple sugars, they breakdown more slowly and supply energy over longer period of time.</a:t>
            </a:r>
          </a:p>
          <a:p>
            <a:pPr marL="137160" indent="0">
              <a:buNone/>
            </a:pPr>
            <a:endParaRPr lang="en-US" dirty="0">
              <a:solidFill>
                <a:schemeClr val="bg1"/>
              </a:solidFill>
            </a:endParaRPr>
          </a:p>
          <a:p>
            <a:pPr marL="137160" indent="0">
              <a:buNone/>
            </a:pPr>
            <a:r>
              <a:rPr lang="en-US" b="1" dirty="0">
                <a:solidFill>
                  <a:schemeClr val="bg1"/>
                </a:solidFill>
              </a:rPr>
              <a:t>Dextrin's</a:t>
            </a:r>
            <a:r>
              <a:rPr lang="en-US" dirty="0">
                <a:solidFill>
                  <a:schemeClr val="bg1"/>
                </a:solidFill>
              </a:rPr>
              <a:t> are degradation product of starch in which glucose chains have been broken down to smaller units by partial hydrolysis.</a:t>
            </a:r>
          </a:p>
          <a:p>
            <a:pPr marL="137160" indent="0">
              <a:buNone/>
            </a:pPr>
            <a:endParaRPr lang="en-US" dirty="0">
              <a:solidFill>
                <a:schemeClr val="bg1"/>
              </a:solidFill>
            </a:endParaRPr>
          </a:p>
          <a:p>
            <a:pPr marL="137160" indent="0">
              <a:buNone/>
            </a:pPr>
            <a:r>
              <a:rPr lang="en-US" dirty="0">
                <a:solidFill>
                  <a:schemeClr val="bg1"/>
                </a:solidFill>
              </a:rPr>
              <a:t>The  human body stores glucose as glycogen</a:t>
            </a:r>
          </a:p>
          <a:p>
            <a:pPr marL="137160" indent="0">
              <a:buNone/>
            </a:pPr>
            <a:r>
              <a:rPr lang="en-US" dirty="0">
                <a:solidFill>
                  <a:schemeClr val="bg1"/>
                </a:solidFill>
              </a:rPr>
              <a:t>But plant cells store glucose as starch.</a:t>
            </a:r>
          </a:p>
          <a:p>
            <a:pPr marL="137160" indent="0">
              <a:buNone/>
            </a:pPr>
            <a:endParaRPr lang="en-US" dirty="0">
              <a:solidFill>
                <a:schemeClr val="bg1"/>
              </a:solidFill>
            </a:endParaRPr>
          </a:p>
          <a:p>
            <a:pPr marL="137160" indent="0">
              <a:buNone/>
            </a:pPr>
            <a:endParaRPr lang="en-US" dirty="0"/>
          </a:p>
        </p:txBody>
      </p:sp>
      <p:sp>
        <p:nvSpPr>
          <p:cNvPr id="4" name="Title 3">
            <a:extLst>
              <a:ext uri="{FF2B5EF4-FFF2-40B4-BE49-F238E27FC236}">
                <a16:creationId xmlns:a16="http://schemas.microsoft.com/office/drawing/2014/main" id="{AC8F3306-6964-E32A-3C97-499EDF10E8BD}"/>
              </a:ext>
            </a:extLst>
          </p:cNvPr>
          <p:cNvSpPr>
            <a:spLocks noGrp="1"/>
          </p:cNvSpPr>
          <p:nvPr>
            <p:ph type="title"/>
          </p:nvPr>
        </p:nvSpPr>
        <p:spPr>
          <a:xfrm>
            <a:off x="796924" y="-121602"/>
            <a:ext cx="10972800" cy="1143000"/>
          </a:xfrm>
        </p:spPr>
        <p:txBody>
          <a:bodyPr>
            <a:normAutofit fontScale="90000"/>
          </a:bodyPr>
          <a:lstStyle/>
          <a:p>
            <a:r>
              <a:rPr lang="en-US" dirty="0">
                <a:solidFill>
                  <a:schemeClr val="bg1"/>
                </a:solidFill>
                <a:effectLst/>
              </a:rPr>
              <a:t>Polysaccharides - starch, glycogen and dietary fiber</a:t>
            </a:r>
          </a:p>
        </p:txBody>
      </p:sp>
      <p:pic>
        <p:nvPicPr>
          <p:cNvPr id="6" name="Picture 5">
            <a:extLst>
              <a:ext uri="{FF2B5EF4-FFF2-40B4-BE49-F238E27FC236}">
                <a16:creationId xmlns:a16="http://schemas.microsoft.com/office/drawing/2014/main" id="{EB84436E-524E-6D00-F0AA-E3313A39D8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0130" y="895925"/>
            <a:ext cx="5384800" cy="3205540"/>
          </a:xfrm>
          <a:prstGeom prst="rect">
            <a:avLst/>
          </a:prstGeom>
        </p:spPr>
      </p:pic>
      <p:pic>
        <p:nvPicPr>
          <p:cNvPr id="8" name="Picture 7">
            <a:extLst>
              <a:ext uri="{FF2B5EF4-FFF2-40B4-BE49-F238E27FC236}">
                <a16:creationId xmlns:a16="http://schemas.microsoft.com/office/drawing/2014/main" id="{23C05B09-5C05-8A99-0CAC-83D132CEDB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8640" y="4111625"/>
            <a:ext cx="3844290" cy="2717937"/>
          </a:xfrm>
          <a:prstGeom prst="rect">
            <a:avLst/>
          </a:prstGeom>
        </p:spPr>
      </p:pic>
    </p:spTree>
    <p:extLst>
      <p:ext uri="{BB962C8B-B14F-4D97-AF65-F5344CB8AC3E}">
        <p14:creationId xmlns:p14="http://schemas.microsoft.com/office/powerpoint/2010/main" val="1154241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587F3F-8396-1ABC-3DD3-5DA9B0E3660F}"/>
              </a:ext>
            </a:extLst>
          </p:cNvPr>
          <p:cNvSpPr>
            <a:spLocks noGrp="1"/>
          </p:cNvSpPr>
          <p:nvPr>
            <p:ph sz="half" idx="1"/>
          </p:nvPr>
        </p:nvSpPr>
        <p:spPr>
          <a:xfrm>
            <a:off x="213360" y="822018"/>
            <a:ext cx="5343419" cy="5903901"/>
          </a:xfrm>
        </p:spPr>
        <p:txBody>
          <a:bodyPr>
            <a:normAutofit fontScale="85000" lnSpcReduction="20000"/>
          </a:bodyPr>
          <a:lstStyle/>
          <a:p>
            <a:pPr marL="137160" indent="0">
              <a:buNone/>
            </a:pPr>
            <a:r>
              <a:rPr lang="en-US" dirty="0">
                <a:solidFill>
                  <a:schemeClr val="bg1"/>
                </a:solidFill>
              </a:rPr>
              <a:t>- Is found only in meats and not at all in plants. </a:t>
            </a:r>
          </a:p>
          <a:p>
            <a:pPr marL="137160" indent="0">
              <a:buNone/>
            </a:pPr>
            <a:r>
              <a:rPr lang="en-US" dirty="0">
                <a:solidFill>
                  <a:schemeClr val="bg1"/>
                </a:solidFill>
              </a:rPr>
              <a:t>- The human body stores much of its glucose as glycogen in the liver and muscles.</a:t>
            </a:r>
          </a:p>
          <a:p>
            <a:pPr marL="137160" indent="0">
              <a:buNone/>
            </a:pPr>
            <a:r>
              <a:rPr lang="en-US" dirty="0">
                <a:solidFill>
                  <a:schemeClr val="bg1"/>
                </a:solidFill>
              </a:rPr>
              <a:t> </a:t>
            </a:r>
          </a:p>
          <a:p>
            <a:pPr>
              <a:buFontTx/>
              <a:buChar char="-"/>
            </a:pPr>
            <a:r>
              <a:rPr lang="en-US" dirty="0">
                <a:solidFill>
                  <a:schemeClr val="bg1"/>
                </a:solidFill>
              </a:rPr>
              <a:t>In storage many glucose molecules are linked together (alpha 1,4 and 1,6 glycosidic bond) in highly branched chains. </a:t>
            </a:r>
          </a:p>
          <a:p>
            <a:pPr marL="137160" indent="0">
              <a:buNone/>
            </a:pPr>
            <a:endParaRPr lang="en-US" dirty="0">
              <a:solidFill>
                <a:schemeClr val="bg1"/>
              </a:solidFill>
            </a:endParaRPr>
          </a:p>
          <a:p>
            <a:pPr marL="137160" indent="0">
              <a:buNone/>
            </a:pPr>
            <a:r>
              <a:rPr lang="en-US" dirty="0">
                <a:solidFill>
                  <a:schemeClr val="bg1"/>
                </a:solidFill>
              </a:rPr>
              <a:t>- When the hormonal message arrives at the storage sites, enzymes respond by attacking glycogen simultaneously, making a surge of glucose available. </a:t>
            </a:r>
          </a:p>
          <a:p>
            <a:endParaRPr lang="en-US" dirty="0">
              <a:solidFill>
                <a:schemeClr val="bg1"/>
              </a:solidFill>
            </a:endParaRPr>
          </a:p>
          <a:p>
            <a:pPr marL="137160" indent="0">
              <a:buNone/>
            </a:pPr>
            <a:r>
              <a:rPr lang="en-US" dirty="0">
                <a:solidFill>
                  <a:schemeClr val="bg1"/>
                </a:solidFill>
              </a:rPr>
              <a:t>- These small stores of glycogen help sustain normal  blood sugar during fasting and provide immediate fuel for muscle action. </a:t>
            </a:r>
          </a:p>
          <a:p>
            <a:endParaRPr lang="en-US" dirty="0">
              <a:solidFill>
                <a:schemeClr val="bg1"/>
              </a:solidFill>
            </a:endParaRPr>
          </a:p>
        </p:txBody>
      </p:sp>
      <p:sp>
        <p:nvSpPr>
          <p:cNvPr id="4" name="Title 3">
            <a:extLst>
              <a:ext uri="{FF2B5EF4-FFF2-40B4-BE49-F238E27FC236}">
                <a16:creationId xmlns:a16="http://schemas.microsoft.com/office/drawing/2014/main" id="{232867CD-7B2F-42D0-2664-34178A15EEF3}"/>
              </a:ext>
            </a:extLst>
          </p:cNvPr>
          <p:cNvSpPr>
            <a:spLocks noGrp="1"/>
          </p:cNvSpPr>
          <p:nvPr>
            <p:ph type="title"/>
          </p:nvPr>
        </p:nvSpPr>
        <p:spPr>
          <a:xfrm>
            <a:off x="335280" y="-320982"/>
            <a:ext cx="10972800" cy="1143000"/>
          </a:xfrm>
        </p:spPr>
        <p:txBody>
          <a:bodyPr/>
          <a:lstStyle/>
          <a:p>
            <a:r>
              <a:rPr lang="en-US" dirty="0">
                <a:solidFill>
                  <a:schemeClr val="bg1"/>
                </a:solidFill>
                <a:effectLst/>
              </a:rPr>
              <a:t>Glycogen</a:t>
            </a:r>
          </a:p>
        </p:txBody>
      </p:sp>
      <p:pic>
        <p:nvPicPr>
          <p:cNvPr id="6" name="Picture 5">
            <a:extLst>
              <a:ext uri="{FF2B5EF4-FFF2-40B4-BE49-F238E27FC236}">
                <a16:creationId xmlns:a16="http://schemas.microsoft.com/office/drawing/2014/main" id="{3DF6C16A-CB47-3ECA-D44B-6F76EA29DC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3118" y="1706881"/>
            <a:ext cx="6547543" cy="4284036"/>
          </a:xfrm>
          <a:prstGeom prst="rect">
            <a:avLst/>
          </a:prstGeom>
        </p:spPr>
      </p:pic>
    </p:spTree>
    <p:extLst>
      <p:ext uri="{BB962C8B-B14F-4D97-AF65-F5344CB8AC3E}">
        <p14:creationId xmlns:p14="http://schemas.microsoft.com/office/powerpoint/2010/main" val="2118824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5D2B62-11CA-328A-1CD2-6EA8D3303422}"/>
              </a:ext>
            </a:extLst>
          </p:cNvPr>
          <p:cNvSpPr>
            <a:spLocks noGrp="1"/>
          </p:cNvSpPr>
          <p:nvPr>
            <p:ph sz="half" idx="1"/>
          </p:nvPr>
        </p:nvSpPr>
        <p:spPr>
          <a:xfrm>
            <a:off x="609600" y="1600201"/>
            <a:ext cx="10840720" cy="4525963"/>
          </a:xfrm>
        </p:spPr>
        <p:txBody>
          <a:bodyPr>
            <a:normAutofit lnSpcReduction="10000"/>
          </a:bodyPr>
          <a:lstStyle/>
          <a:p>
            <a:pPr marL="137160" indent="0">
              <a:buNone/>
            </a:pPr>
            <a:r>
              <a:rPr lang="en-US" dirty="0">
                <a:solidFill>
                  <a:schemeClr val="bg1"/>
                </a:solidFill>
              </a:rPr>
              <a:t>The goal is to break sugar and starches into small molecules that the body can  absorb and use.</a:t>
            </a:r>
          </a:p>
          <a:p>
            <a:pPr marL="137160" indent="0">
              <a:buNone/>
            </a:pPr>
            <a:endParaRPr lang="en-US" dirty="0">
              <a:solidFill>
                <a:schemeClr val="bg1"/>
              </a:solidFill>
            </a:endParaRPr>
          </a:p>
          <a:p>
            <a:pPr marL="137160" indent="0">
              <a:buNone/>
            </a:pPr>
            <a:r>
              <a:rPr lang="en-US" dirty="0">
                <a:solidFill>
                  <a:schemeClr val="bg1"/>
                </a:solidFill>
              </a:rPr>
              <a:t>A large starch molecule require extensive breakdown.</a:t>
            </a:r>
          </a:p>
          <a:p>
            <a:pPr marL="137160" indent="0">
              <a:buNone/>
            </a:pPr>
            <a:endParaRPr lang="en-US" dirty="0">
              <a:solidFill>
                <a:schemeClr val="bg1"/>
              </a:solidFill>
            </a:endParaRPr>
          </a:p>
          <a:p>
            <a:pPr marL="137160" indent="0">
              <a:buNone/>
            </a:pPr>
            <a:r>
              <a:rPr lang="en-US" dirty="0">
                <a:solidFill>
                  <a:schemeClr val="bg1"/>
                </a:solidFill>
              </a:rPr>
              <a:t>The disaccharide needs only to be broken once.</a:t>
            </a:r>
          </a:p>
          <a:p>
            <a:pPr marL="137160" indent="0">
              <a:buNone/>
            </a:pPr>
            <a:endParaRPr lang="en-US" dirty="0">
              <a:solidFill>
                <a:schemeClr val="bg1"/>
              </a:solidFill>
            </a:endParaRPr>
          </a:p>
          <a:p>
            <a:pPr marL="137160" indent="0">
              <a:buNone/>
            </a:pPr>
            <a:r>
              <a:rPr lang="en-US" dirty="0">
                <a:solidFill>
                  <a:schemeClr val="bg1"/>
                </a:solidFill>
              </a:rPr>
              <a:t>The initial splitting begins in the mouth, and the final splitting and absorption occur in small intestine, and the conversion to common energy (glucose) takes place in the liver.</a:t>
            </a:r>
          </a:p>
          <a:p>
            <a:pPr marL="137160" indent="0">
              <a:buNone/>
            </a:pPr>
            <a:endParaRPr lang="en-US" dirty="0"/>
          </a:p>
        </p:txBody>
      </p:sp>
      <p:sp>
        <p:nvSpPr>
          <p:cNvPr id="4" name="Title 3">
            <a:extLst>
              <a:ext uri="{FF2B5EF4-FFF2-40B4-BE49-F238E27FC236}">
                <a16:creationId xmlns:a16="http://schemas.microsoft.com/office/drawing/2014/main" id="{387B52DF-0CF3-8F7E-A292-72B4BC390F62}"/>
              </a:ext>
            </a:extLst>
          </p:cNvPr>
          <p:cNvSpPr>
            <a:spLocks noGrp="1"/>
          </p:cNvSpPr>
          <p:nvPr>
            <p:ph type="title"/>
          </p:nvPr>
        </p:nvSpPr>
        <p:spPr/>
        <p:txBody>
          <a:bodyPr>
            <a:normAutofit fontScale="90000"/>
          </a:bodyPr>
          <a:lstStyle/>
          <a:p>
            <a:r>
              <a:rPr lang="en-US" dirty="0">
                <a:solidFill>
                  <a:schemeClr val="bg1"/>
                </a:solidFill>
                <a:effectLst/>
              </a:rPr>
              <a:t>Digestion, absorption  and metabolism of carbohydrate</a:t>
            </a:r>
          </a:p>
        </p:txBody>
      </p:sp>
    </p:spTree>
    <p:extLst>
      <p:ext uri="{BB962C8B-B14F-4D97-AF65-F5344CB8AC3E}">
        <p14:creationId xmlns:p14="http://schemas.microsoft.com/office/powerpoint/2010/main" val="520630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dical design template">
  <a:themeElements>
    <a:clrScheme name="Blue Red">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extLst>
    <a:ext uri="{05A4C25C-085E-4340-85A3-A5531E510DB2}">
      <thm15:themeFamily xmlns:thm15="http://schemas.microsoft.com/office/thememl/2012/main" name="Medical design template" id="{BE883315-6697-4975-AEB2-5905098383C4}" vid="{D3CC9EF4-996F-4232-B765-B82F773B7949}"/>
    </a:ext>
  </a:extLst>
</a:theme>
</file>

<file path=ppt/theme/theme2.xml><?xml version="1.0" encoding="utf-8"?>
<a:theme xmlns:a="http://schemas.openxmlformats.org/drawingml/2006/main" name="Office Theme">
  <a:themeElements>
    <a:clrScheme name="Blue Red">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lue Red">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PDescription xmlns="4873beb7-5857-4685-be1f-d57550cc96cc" xsi:nil="true"/>
    <AssetExpire xmlns="4873beb7-5857-4685-be1f-d57550cc96cc">2029-01-01T08:00:00+00:00</AssetExpire>
    <CampaignTagsTaxHTField0 xmlns="4873beb7-5857-4685-be1f-d57550cc96cc">
      <Terms xmlns="http://schemas.microsoft.com/office/infopath/2007/PartnerControls"/>
    </CampaignTagsTaxHTField0>
    <IntlLangReviewDate xmlns="4873beb7-5857-4685-be1f-d57550cc96cc" xsi:nil="true"/>
    <TPFriendlyName xmlns="4873beb7-5857-4685-be1f-d57550cc96cc" xsi:nil="true"/>
    <IntlLangReview xmlns="4873beb7-5857-4685-be1f-d57550cc96cc">false</IntlLangReview>
    <LocLastLocAttemptVersionLookup xmlns="4873beb7-5857-4685-be1f-d57550cc96cc">856783</LocLastLocAttemptVersionLookup>
    <PolicheckWords xmlns="4873beb7-5857-4685-be1f-d57550cc96cc" xsi:nil="true"/>
    <SubmitterId xmlns="4873beb7-5857-4685-be1f-d57550cc96cc" xsi:nil="true"/>
    <AcquiredFrom xmlns="4873beb7-5857-4685-be1f-d57550cc96cc">Internal MS</AcquiredFrom>
    <EditorialStatus xmlns="4873beb7-5857-4685-be1f-d57550cc96cc">Complete</EditorialStatus>
    <Markets xmlns="4873beb7-5857-4685-be1f-d57550cc96cc"/>
    <OriginAsset xmlns="4873beb7-5857-4685-be1f-d57550cc96cc" xsi:nil="true"/>
    <AssetStart xmlns="4873beb7-5857-4685-be1f-d57550cc96cc">2012-09-20T10:48:20+00:00</AssetStart>
    <FriendlyTitle xmlns="4873beb7-5857-4685-be1f-d57550cc96cc" xsi:nil="true"/>
    <MarketSpecific xmlns="4873beb7-5857-4685-be1f-d57550cc96cc">false</MarketSpecific>
    <TPNamespace xmlns="4873beb7-5857-4685-be1f-d57550cc96cc" xsi:nil="true"/>
    <PublishStatusLookup xmlns="4873beb7-5857-4685-be1f-d57550cc96cc">
      <Value>1622871</Value>
    </PublishStatusLookup>
    <APAuthor xmlns="4873beb7-5857-4685-be1f-d57550cc96cc">
      <UserInfo>
        <DisplayName>REDMOND\v-luannv</DisplayName>
        <AccountId>92</AccountId>
        <AccountType/>
      </UserInfo>
    </APAuthor>
    <TPCommandLine xmlns="4873beb7-5857-4685-be1f-d57550cc96cc" xsi:nil="true"/>
    <IntlLangReviewer xmlns="4873beb7-5857-4685-be1f-d57550cc96cc" xsi:nil="true"/>
    <OpenTemplate xmlns="4873beb7-5857-4685-be1f-d57550cc96cc">true</OpenTemplate>
    <CSXSubmissionDate xmlns="4873beb7-5857-4685-be1f-d57550cc96cc" xsi:nil="true"/>
    <TaxCatchAll xmlns="4873beb7-5857-4685-be1f-d57550cc96cc"/>
    <Manager xmlns="4873beb7-5857-4685-be1f-d57550cc96cc" xsi:nil="true"/>
    <NumericId xmlns="4873beb7-5857-4685-be1f-d57550cc96cc" xsi:nil="true"/>
    <ParentAssetId xmlns="4873beb7-5857-4685-be1f-d57550cc96cc" xsi:nil="true"/>
    <OriginalSourceMarket xmlns="4873beb7-5857-4685-be1f-d57550cc96cc" xsi:nil="true"/>
    <ApprovalStatus xmlns="4873beb7-5857-4685-be1f-d57550cc96cc">InProgress</ApprovalStatus>
    <TPComponent xmlns="4873beb7-5857-4685-be1f-d57550cc96cc" xsi:nil="true"/>
    <EditorialTags xmlns="4873beb7-5857-4685-be1f-d57550cc96cc" xsi:nil="true"/>
    <TPExecutable xmlns="4873beb7-5857-4685-be1f-d57550cc96cc" xsi:nil="true"/>
    <TPLaunchHelpLink xmlns="4873beb7-5857-4685-be1f-d57550cc96cc" xsi:nil="true"/>
    <LocComments xmlns="4873beb7-5857-4685-be1f-d57550cc96cc" xsi:nil="true"/>
    <LocRecommendedHandoff xmlns="4873beb7-5857-4685-be1f-d57550cc96cc" xsi:nil="true"/>
    <SourceTitle xmlns="4873beb7-5857-4685-be1f-d57550cc96cc" xsi:nil="true"/>
    <CSXUpdate xmlns="4873beb7-5857-4685-be1f-d57550cc96cc">false</CSXUpdate>
    <IntlLocPriority xmlns="4873beb7-5857-4685-be1f-d57550cc96cc" xsi:nil="true"/>
    <UAProjectedTotalWords xmlns="4873beb7-5857-4685-be1f-d57550cc96cc" xsi:nil="true"/>
    <AssetType xmlns="4873beb7-5857-4685-be1f-d57550cc96cc" xsi:nil="true"/>
    <MachineTranslated xmlns="4873beb7-5857-4685-be1f-d57550cc96cc">false</MachineTranslated>
    <OutputCachingOn xmlns="4873beb7-5857-4685-be1f-d57550cc96cc">false</OutputCachingOn>
    <TemplateStatus xmlns="4873beb7-5857-4685-be1f-d57550cc96cc">Complete</TemplateStatus>
    <IsSearchable xmlns="4873beb7-5857-4685-be1f-d57550cc96cc">false</IsSearchable>
    <ContentItem xmlns="4873beb7-5857-4685-be1f-d57550cc96cc" xsi:nil="true"/>
    <HandoffToMSDN xmlns="4873beb7-5857-4685-be1f-d57550cc96cc" xsi:nil="true"/>
    <ShowIn xmlns="4873beb7-5857-4685-be1f-d57550cc96cc">Show everywhere</ShowIn>
    <ThumbnailAssetId xmlns="4873beb7-5857-4685-be1f-d57550cc96cc" xsi:nil="true"/>
    <UALocComments xmlns="4873beb7-5857-4685-be1f-d57550cc96cc" xsi:nil="true"/>
    <UALocRecommendation xmlns="4873beb7-5857-4685-be1f-d57550cc96cc">Localize</UALocRecommendation>
    <LastModifiedDateTime xmlns="4873beb7-5857-4685-be1f-d57550cc96cc" xsi:nil="true"/>
    <LegacyData xmlns="4873beb7-5857-4685-be1f-d57550cc96cc" xsi:nil="true"/>
    <LocManualTestRequired xmlns="4873beb7-5857-4685-be1f-d57550cc96cc">false</LocManualTestRequired>
    <LocMarketGroupTiers2 xmlns="4873beb7-5857-4685-be1f-d57550cc96cc" xsi:nil="true"/>
    <ClipArtFilename xmlns="4873beb7-5857-4685-be1f-d57550cc96cc" xsi:nil="true"/>
    <TPApplication xmlns="4873beb7-5857-4685-be1f-d57550cc96cc" xsi:nil="true"/>
    <CSXHash xmlns="4873beb7-5857-4685-be1f-d57550cc96cc" xsi:nil="true"/>
    <DirectSourceMarket xmlns="4873beb7-5857-4685-be1f-d57550cc96cc" xsi:nil="true"/>
    <PrimaryImageGen xmlns="4873beb7-5857-4685-be1f-d57550cc96cc">true</PrimaryImageGen>
    <PlannedPubDate xmlns="4873beb7-5857-4685-be1f-d57550cc96cc" xsi:nil="true"/>
    <CSXSubmissionMarket xmlns="4873beb7-5857-4685-be1f-d57550cc96cc" xsi:nil="true"/>
    <Downloads xmlns="4873beb7-5857-4685-be1f-d57550cc96cc">0</Downloads>
    <ArtSampleDocs xmlns="4873beb7-5857-4685-be1f-d57550cc96cc" xsi:nil="true"/>
    <TrustLevel xmlns="4873beb7-5857-4685-be1f-d57550cc96cc">1 Microsoft Managed Content</TrustLevel>
    <BlockPublish xmlns="4873beb7-5857-4685-be1f-d57550cc96cc">false</BlockPublish>
    <TPLaunchHelpLinkType xmlns="4873beb7-5857-4685-be1f-d57550cc96cc">Template</TPLaunchHelpLinkType>
    <LocalizationTagsTaxHTField0 xmlns="4873beb7-5857-4685-be1f-d57550cc96cc">
      <Terms xmlns="http://schemas.microsoft.com/office/infopath/2007/PartnerControls"/>
    </LocalizationTagsTaxHTField0>
    <BusinessGroup xmlns="4873beb7-5857-4685-be1f-d57550cc96cc" xsi:nil="true"/>
    <Providers xmlns="4873beb7-5857-4685-be1f-d57550cc96cc" xsi:nil="true"/>
    <TemplateTemplateType xmlns="4873beb7-5857-4685-be1f-d57550cc96cc">PowerPoint Presentation Template</TemplateTemplateType>
    <TimesCloned xmlns="4873beb7-5857-4685-be1f-d57550cc96cc" xsi:nil="true"/>
    <TPAppVersion xmlns="4873beb7-5857-4685-be1f-d57550cc96cc" xsi:nil="true"/>
    <VoteCount xmlns="4873beb7-5857-4685-be1f-d57550cc96cc" xsi:nil="true"/>
    <AverageRating xmlns="4873beb7-5857-4685-be1f-d57550cc96cc" xsi:nil="true"/>
    <FeatureTagsTaxHTField0 xmlns="4873beb7-5857-4685-be1f-d57550cc96cc">
      <Terms xmlns="http://schemas.microsoft.com/office/infopath/2007/PartnerControls"/>
    </FeatureTagsTaxHTField0>
    <Provider xmlns="4873beb7-5857-4685-be1f-d57550cc96cc" xsi:nil="true"/>
    <UACurrentWords xmlns="4873beb7-5857-4685-be1f-d57550cc96cc" xsi:nil="true"/>
    <AssetId xmlns="4873beb7-5857-4685-be1f-d57550cc96cc">TP103460417</AssetId>
    <TPClientViewer xmlns="4873beb7-5857-4685-be1f-d57550cc96cc" xsi:nil="true"/>
    <DSATActionTaken xmlns="4873beb7-5857-4685-be1f-d57550cc96cc" xsi:nil="true"/>
    <APEditor xmlns="4873beb7-5857-4685-be1f-d57550cc96cc">
      <UserInfo>
        <DisplayName/>
        <AccountId xsi:nil="true"/>
        <AccountType/>
      </UserInfo>
    </APEditor>
    <TPInstallLocation xmlns="4873beb7-5857-4685-be1f-d57550cc96cc" xsi:nil="true"/>
    <OOCacheId xmlns="4873beb7-5857-4685-be1f-d57550cc96cc" xsi:nil="true"/>
    <IsDeleted xmlns="4873beb7-5857-4685-be1f-d57550cc96cc">false</IsDeleted>
    <PublishTargets xmlns="4873beb7-5857-4685-be1f-d57550cc96cc">OfficeOnlineVNext</PublishTargets>
    <ApprovalLog xmlns="4873beb7-5857-4685-be1f-d57550cc96cc" xsi:nil="true"/>
    <BugNumber xmlns="4873beb7-5857-4685-be1f-d57550cc96cc" xsi:nil="true"/>
    <CrawlForDependencies xmlns="4873beb7-5857-4685-be1f-d57550cc96cc">false</CrawlForDependencies>
    <InternalTagsTaxHTField0 xmlns="4873beb7-5857-4685-be1f-d57550cc96cc">
      <Terms xmlns="http://schemas.microsoft.com/office/infopath/2007/PartnerControls"/>
    </InternalTagsTaxHTField0>
    <LastHandOff xmlns="4873beb7-5857-4685-be1f-d57550cc96cc" xsi:nil="true"/>
    <Milestone xmlns="4873beb7-5857-4685-be1f-d57550cc96cc" xsi:nil="true"/>
    <OriginalRelease xmlns="4873beb7-5857-4685-be1f-d57550cc96cc">15</OriginalRelease>
    <RecommendationsModifier xmlns="4873beb7-5857-4685-be1f-d57550cc96cc" xsi:nil="true"/>
    <ScenarioTagsTaxHTField0 xmlns="4873beb7-5857-4685-be1f-d57550cc96cc">
      <Terms xmlns="http://schemas.microsoft.com/office/infopath/2007/PartnerControls"/>
    </ScenarioTagsTaxHTField0>
    <UANotes xmlns="4873beb7-5857-4685-be1f-d57550cc96cc" xsi:nil="true"/>
  </documentManagement>
</p:properties>
</file>

<file path=customXml/itemProps1.xml><?xml version="1.0" encoding="utf-8"?>
<ds:datastoreItem xmlns:ds="http://schemas.openxmlformats.org/officeDocument/2006/customXml" ds:itemID="{100AC149-8447-4BE5-88C7-DBE24EA73E83}">
  <ds:schemaRefs>
    <ds:schemaRef ds:uri="http://schemas.microsoft.com/sharepoint/v3/contenttype/forms"/>
  </ds:schemaRefs>
</ds:datastoreItem>
</file>

<file path=customXml/itemProps2.xml><?xml version="1.0" encoding="utf-8"?>
<ds:datastoreItem xmlns:ds="http://schemas.openxmlformats.org/officeDocument/2006/customXml" ds:itemID="{79EEAAAD-F811-4325-83A2-D14EDE05FB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0D1C9B0-FE26-433B-8E1A-54CCDFA4EB1D}">
  <ds:schemaRefs>
    <ds:schemaRef ds:uri="http://schemas.microsoft.com/office/2006/metadata/properties"/>
    <ds:schemaRef ds:uri="http://schemas.microsoft.com/office/infopath/2007/PartnerControls"/>
    <ds:schemaRef ds:uri="4873beb7-5857-4685-be1f-d57550cc96cc"/>
  </ds:schemaRefs>
</ds:datastoreItem>
</file>

<file path=docProps/app.xml><?xml version="1.0" encoding="utf-8"?>
<Properties xmlns="http://schemas.openxmlformats.org/officeDocument/2006/extended-properties" xmlns:vt="http://schemas.openxmlformats.org/officeDocument/2006/docPropsVTypes">
  <Template>Medical presentation design slides</Template>
  <TotalTime>2135</TotalTime>
  <Words>3491</Words>
  <Application>Microsoft Office PowerPoint</Application>
  <PresentationFormat>Widescreen</PresentationFormat>
  <Paragraphs>296</Paragraphs>
  <Slides>47</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47</vt:i4>
      </vt:variant>
    </vt:vector>
  </HeadingPairs>
  <TitlesOfParts>
    <vt:vector size="58" baseType="lpstr">
      <vt:lpstr>Arial</vt:lpstr>
      <vt:lpstr>Calibri</vt:lpstr>
      <vt:lpstr>Castellar</vt:lpstr>
      <vt:lpstr>Courier New</vt:lpstr>
      <vt:lpstr>Symbol</vt:lpstr>
      <vt:lpstr>Times New Roman</vt:lpstr>
      <vt:lpstr>Verdana</vt:lpstr>
      <vt:lpstr>Wingdings</vt:lpstr>
      <vt:lpstr>Wingdings 2</vt:lpstr>
      <vt:lpstr>Wingdings 3</vt:lpstr>
      <vt:lpstr>Medical design template</vt:lpstr>
      <vt:lpstr>Lecture 4 CarbohydrateS</vt:lpstr>
      <vt:lpstr>objectives</vt:lpstr>
      <vt:lpstr>PowerPoint Presentation</vt:lpstr>
      <vt:lpstr>Carbohydrates classification</vt:lpstr>
      <vt:lpstr>Monosaccharides</vt:lpstr>
      <vt:lpstr>Disaccharides – sucrose, lactose and maltose</vt:lpstr>
      <vt:lpstr>Polysaccharides - starch, glycogen and dietary fiber</vt:lpstr>
      <vt:lpstr>Glycogen</vt:lpstr>
      <vt:lpstr>Digestion, absorption  and metabolism of carbohydrate</vt:lpstr>
      <vt:lpstr>PowerPoint Presentation</vt:lpstr>
      <vt:lpstr>PowerPoint Presentation</vt:lpstr>
      <vt:lpstr>PowerPoint Presentation</vt:lpstr>
      <vt:lpstr>PowerPoint Presentation</vt:lpstr>
      <vt:lpstr>Carbohydrate absorption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CarbohydrateS</dc:title>
  <dc:creator>Ivana Nikolić</dc:creator>
  <cp:lastModifiedBy>Marina Mitrović</cp:lastModifiedBy>
  <cp:revision>32</cp:revision>
  <dcterms:created xsi:type="dcterms:W3CDTF">2023-08-07T06:07:02Z</dcterms:created>
  <dcterms:modified xsi:type="dcterms:W3CDTF">2023-08-21T07:50:08Z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0x0101006EDDDB5EE6D98C44930B742096920B300400F5B6D36B3EF94B4E9A635CDF2A18F5B8</vt:lpwstr>
  </property>
  <property fmtid="{D5CDD505-2E9C-101B-9397-08002B2CF9AE}" pid="3" name="Order">
    <vt:r8>74064500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